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832" r:id="rId1"/>
  </p:sldMasterIdLst>
  <p:notesMasterIdLst>
    <p:notesMasterId r:id="rId35"/>
  </p:notesMasterIdLst>
  <p:handoutMasterIdLst>
    <p:handoutMasterId r:id="rId36"/>
  </p:handoutMasterIdLst>
  <p:sldIdLst>
    <p:sldId id="511" r:id="rId2"/>
    <p:sldId id="514" r:id="rId3"/>
    <p:sldId id="439" r:id="rId4"/>
    <p:sldId id="380" r:id="rId5"/>
    <p:sldId id="278" r:id="rId6"/>
    <p:sldId id="280" r:id="rId7"/>
    <p:sldId id="281" r:id="rId8"/>
    <p:sldId id="282" r:id="rId9"/>
    <p:sldId id="283" r:id="rId10"/>
    <p:sldId id="284" r:id="rId11"/>
    <p:sldId id="320" r:id="rId12"/>
    <p:sldId id="285" r:id="rId13"/>
    <p:sldId id="286" r:id="rId14"/>
    <p:sldId id="288" r:id="rId15"/>
    <p:sldId id="522" r:id="rId16"/>
    <p:sldId id="289" r:id="rId17"/>
    <p:sldId id="290" r:id="rId18"/>
    <p:sldId id="291" r:id="rId19"/>
    <p:sldId id="292" r:id="rId20"/>
    <p:sldId id="455" r:id="rId21"/>
    <p:sldId id="444" r:id="rId22"/>
    <p:sldId id="499" r:id="rId23"/>
    <p:sldId id="503" r:id="rId24"/>
    <p:sldId id="447" r:id="rId25"/>
    <p:sldId id="515" r:id="rId26"/>
    <p:sldId id="449" r:id="rId27"/>
    <p:sldId id="450" r:id="rId28"/>
    <p:sldId id="504" r:id="rId29"/>
    <p:sldId id="451" r:id="rId30"/>
    <p:sldId id="517" r:id="rId31"/>
    <p:sldId id="508" r:id="rId32"/>
    <p:sldId id="513" r:id="rId33"/>
    <p:sldId id="521" r:id="rId3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47AF"/>
    <a:srgbClr val="A015AB"/>
    <a:srgbClr val="FFFFFF"/>
    <a:srgbClr val="FF0000"/>
    <a:srgbClr val="000000"/>
    <a:srgbClr val="28D852"/>
    <a:srgbClr val="EAFAE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29" autoAdjust="0"/>
    <p:restoredTop sz="92718" autoAdjust="0"/>
  </p:normalViewPr>
  <p:slideViewPr>
    <p:cSldViewPr>
      <p:cViewPr varScale="1">
        <p:scale>
          <a:sx n="72" d="100"/>
          <a:sy n="72" d="100"/>
        </p:scale>
        <p:origin x="-102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102"/>
    </p:cViewPr>
  </p:sorterViewPr>
  <p:notesViewPr>
    <p:cSldViewPr>
      <p:cViewPr varScale="1">
        <p:scale>
          <a:sx n="80" d="100"/>
          <a:sy n="80" d="100"/>
        </p:scale>
        <p:origin x="-1493" y="-8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45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dirty="0"/>
          </a:p>
        </p:txBody>
      </p:sp>
      <p:sp>
        <p:nvSpPr>
          <p:cNvPr id="36454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dirty="0"/>
          </a:p>
        </p:txBody>
      </p:sp>
      <p:sp>
        <p:nvSpPr>
          <p:cNvPr id="36454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dirty="0"/>
          </a:p>
        </p:txBody>
      </p:sp>
      <p:sp>
        <p:nvSpPr>
          <p:cNvPr id="36454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3D14E5E9-E97E-4230-80A7-625480D5B6FE}" type="slidenum">
              <a:rPr lang="en-US"/>
              <a:pPr/>
              <a:t>‹#›</a:t>
            </a:fld>
            <a:endParaRPr lang="en-US" dirty="0"/>
          </a:p>
        </p:txBody>
      </p:sp>
    </p:spTree>
    <p:extLst>
      <p:ext uri="{BB962C8B-B14F-4D97-AF65-F5344CB8AC3E}">
        <p14:creationId xmlns="" xmlns:p14="http://schemas.microsoft.com/office/powerpoint/2010/main" val="3092060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4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dirty="0"/>
          </a:p>
        </p:txBody>
      </p:sp>
      <p:sp>
        <p:nvSpPr>
          <p:cNvPr id="264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dirty="0"/>
          </a:p>
        </p:txBody>
      </p:sp>
      <p:sp>
        <p:nvSpPr>
          <p:cNvPr id="264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2641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4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dirty="0"/>
          </a:p>
        </p:txBody>
      </p:sp>
      <p:sp>
        <p:nvSpPr>
          <p:cNvPr id="264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E1847B69-369B-4CBE-8587-F11EA5FC3D24}" type="slidenum">
              <a:rPr lang="en-US"/>
              <a:pPr/>
              <a:t>‹#›</a:t>
            </a:fld>
            <a:endParaRPr lang="en-US" dirty="0"/>
          </a:p>
        </p:txBody>
      </p:sp>
    </p:spTree>
    <p:extLst>
      <p:ext uri="{BB962C8B-B14F-4D97-AF65-F5344CB8AC3E}">
        <p14:creationId xmlns="" xmlns:p14="http://schemas.microsoft.com/office/powerpoint/2010/main" val="55226473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400" kern="1200">
        <a:solidFill>
          <a:schemeClr val="tx1"/>
        </a:solidFill>
        <a:latin typeface="Arial" charset="0"/>
        <a:ea typeface="+mn-ea"/>
        <a:cs typeface="+mn-cs"/>
      </a:defRPr>
    </a:lvl1pPr>
    <a:lvl2pPr marL="457200" algn="l" rtl="0" fontAlgn="base">
      <a:spcBef>
        <a:spcPct val="30000"/>
      </a:spcBef>
      <a:spcAft>
        <a:spcPct val="0"/>
      </a:spcAft>
      <a:defRPr sz="1400" kern="1200">
        <a:solidFill>
          <a:schemeClr val="tx1"/>
        </a:solidFill>
        <a:latin typeface="Arial" charset="0"/>
        <a:ea typeface="+mn-ea"/>
        <a:cs typeface="+mn-cs"/>
      </a:defRPr>
    </a:lvl2pPr>
    <a:lvl3pPr marL="914400" algn="l" rtl="0" fontAlgn="base">
      <a:spcBef>
        <a:spcPct val="30000"/>
      </a:spcBef>
      <a:spcAft>
        <a:spcPct val="0"/>
      </a:spcAft>
      <a:defRPr sz="1400" kern="1200">
        <a:solidFill>
          <a:schemeClr val="tx1"/>
        </a:solidFill>
        <a:latin typeface="Arial" charset="0"/>
        <a:ea typeface="+mn-ea"/>
        <a:cs typeface="+mn-cs"/>
      </a:defRPr>
    </a:lvl3pPr>
    <a:lvl4pPr marL="1371600" algn="l" rtl="0" fontAlgn="base">
      <a:spcBef>
        <a:spcPct val="30000"/>
      </a:spcBef>
      <a:spcAft>
        <a:spcPct val="0"/>
      </a:spcAft>
      <a:defRPr sz="1400" kern="1200">
        <a:solidFill>
          <a:schemeClr val="tx1"/>
        </a:solidFill>
        <a:latin typeface="Arial" charset="0"/>
        <a:ea typeface="+mn-ea"/>
        <a:cs typeface="+mn-cs"/>
      </a:defRPr>
    </a:lvl4pPr>
    <a:lvl5pPr marL="1828800" algn="l" rtl="0" fontAlgn="base">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E36F2F-9EEC-410A-96B2-C2D5FB9CD72E}" type="slidenum">
              <a:rPr lang="en-US"/>
              <a:pPr/>
              <a:t>1</a:t>
            </a:fld>
            <a:endParaRPr lang="en-US" dirty="0"/>
          </a:p>
        </p:txBody>
      </p:sp>
      <p:sp>
        <p:nvSpPr>
          <p:cNvPr id="541698" name="Rectangle 2"/>
          <p:cNvSpPr>
            <a:spLocks noGrp="1" noRot="1" noChangeAspect="1" noChangeArrowheads="1" noTextEdit="1"/>
          </p:cNvSpPr>
          <p:nvPr>
            <p:ph type="sldImg"/>
          </p:nvPr>
        </p:nvSpPr>
        <p:spPr>
          <a:ln/>
        </p:spPr>
      </p:sp>
      <p:sp>
        <p:nvSpPr>
          <p:cNvPr id="5416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E98082-1FD8-4DFB-9B1B-EB559975E3FF}" type="slidenum">
              <a:rPr lang="en-US"/>
              <a:pPr/>
              <a:t>11</a:t>
            </a:fld>
            <a:endParaRPr lang="en-US" dirty="0"/>
          </a:p>
        </p:txBody>
      </p:sp>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p:txBody>
          <a:bodyPr/>
          <a:lstStyle/>
          <a:p>
            <a:endParaRPr lang="en-US" b="1"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4E2F65-7E93-4B8D-A90E-0C4397D3E329}" type="slidenum">
              <a:rPr lang="en-US"/>
              <a:pPr/>
              <a:t>12</a:t>
            </a:fld>
            <a:endParaRPr lang="en-US" dirty="0"/>
          </a:p>
        </p:txBody>
      </p:sp>
      <p:sp>
        <p:nvSpPr>
          <p:cNvPr id="408578" name="Rectangle 2"/>
          <p:cNvSpPr>
            <a:spLocks noGrp="1" noRot="1" noChangeAspect="1" noChangeArrowheads="1" noTextEdit="1"/>
          </p:cNvSpPr>
          <p:nvPr>
            <p:ph type="sldImg"/>
          </p:nvPr>
        </p:nvSpPr>
        <p:spPr>
          <a:ln/>
        </p:spPr>
      </p:sp>
      <p:sp>
        <p:nvSpPr>
          <p:cNvPr id="4085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712DF8-A184-4C31-9E07-0F428FA192BD}" type="slidenum">
              <a:rPr lang="en-US"/>
              <a:pPr/>
              <a:t>13</a:t>
            </a:fld>
            <a:endParaRPr lang="en-US" dirty="0"/>
          </a:p>
        </p:txBody>
      </p:sp>
      <p:sp>
        <p:nvSpPr>
          <p:cNvPr id="376834" name="Rectangle 2"/>
          <p:cNvSpPr>
            <a:spLocks noGrp="1" noRot="1" noChangeAspect="1" noChangeArrowheads="1" noTextEdit="1"/>
          </p:cNvSpPr>
          <p:nvPr>
            <p:ph type="sldImg"/>
          </p:nvPr>
        </p:nvSpPr>
        <p:spPr>
          <a:ln/>
        </p:spPr>
      </p:sp>
      <p:sp>
        <p:nvSpPr>
          <p:cNvPr id="3768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3BA5D8-BC91-478C-BF0F-71DE6B35A7EE}" type="slidenum">
              <a:rPr lang="en-US"/>
              <a:pPr/>
              <a:t>14</a:t>
            </a:fld>
            <a:endParaRPr lang="en-US" dirty="0"/>
          </a:p>
        </p:txBody>
      </p:sp>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92302C-1E43-4054-B4BB-A4AA73A97869}" type="slidenum">
              <a:rPr lang="en-US"/>
              <a:pPr/>
              <a:t>16</a:t>
            </a:fld>
            <a:endParaRPr lang="en-US" dirty="0"/>
          </a:p>
        </p:txBody>
      </p:sp>
      <p:sp>
        <p:nvSpPr>
          <p:cNvPr id="377858" name="Rectangle 2"/>
          <p:cNvSpPr>
            <a:spLocks noGrp="1" noRot="1" noChangeAspect="1" noChangeArrowheads="1" noTextEdit="1"/>
          </p:cNvSpPr>
          <p:nvPr>
            <p:ph type="sldImg"/>
          </p:nvPr>
        </p:nvSpPr>
        <p:spPr>
          <a:ln/>
        </p:spPr>
      </p:sp>
      <p:sp>
        <p:nvSpPr>
          <p:cNvPr id="377859" name="Rectangle 3"/>
          <p:cNvSpPr>
            <a:spLocks noGrp="1" noChangeArrowheads="1"/>
          </p:cNvSpPr>
          <p:nvPr>
            <p:ph type="body" idx="1"/>
          </p:nvPr>
        </p:nvSpPr>
        <p:spPr/>
        <p:txBody>
          <a:bodyPr/>
          <a:lstStyle/>
          <a:p>
            <a:endParaRPr lang="en-US" b="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6DD7C5-2A6F-4E6C-A94D-386A5EABDD4F}" type="slidenum">
              <a:rPr lang="en-US"/>
              <a:pPr/>
              <a:t>17</a:t>
            </a:fld>
            <a:endParaRPr lang="en-US" dirty="0"/>
          </a:p>
        </p:txBody>
      </p:sp>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EB69CE-A4F8-48C8-8450-173D0EDE56A6}" type="slidenum">
              <a:rPr lang="en-US"/>
              <a:pPr/>
              <a:t>18</a:t>
            </a:fld>
            <a:endParaRPr lang="en-US" dirty="0"/>
          </a:p>
        </p:txBody>
      </p:sp>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p:txBody>
          <a:bodyPr/>
          <a:lstStyle/>
          <a:p>
            <a:endParaRPr lang="en-US" b="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A7EE6F-BBED-43B3-BA7A-07333F948A9B}" type="slidenum">
              <a:rPr lang="en-US"/>
              <a:pPr/>
              <a:t>19</a:t>
            </a:fld>
            <a:endParaRPr lang="en-US" dirty="0"/>
          </a:p>
        </p:txBody>
      </p:sp>
      <p:sp>
        <p:nvSpPr>
          <p:cNvPr id="380930" name="Rectangle 2"/>
          <p:cNvSpPr>
            <a:spLocks noGrp="1" noRot="1" noChangeAspect="1" noChangeArrowheads="1" noTextEdit="1"/>
          </p:cNvSpPr>
          <p:nvPr>
            <p:ph type="sldImg"/>
          </p:nvPr>
        </p:nvSpPr>
        <p:spPr>
          <a:ln/>
        </p:spPr>
      </p:sp>
      <p:sp>
        <p:nvSpPr>
          <p:cNvPr id="3809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9CEC3D-4FF0-4939-BC26-4D3A311C4B28}" type="slidenum">
              <a:rPr lang="en-US"/>
              <a:pPr/>
              <a:t>20</a:t>
            </a:fld>
            <a:endParaRPr lang="en-US" dirty="0"/>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E2F3AF-EB7C-4C17-84F1-F569E8669FAC}" type="slidenum">
              <a:rPr lang="en-US"/>
              <a:pPr/>
              <a:t>21</a:t>
            </a:fld>
            <a:endParaRPr lang="en-US" dirty="0"/>
          </a:p>
        </p:txBody>
      </p:sp>
      <p:sp>
        <p:nvSpPr>
          <p:cNvPr id="741378" name="Rectangle 2"/>
          <p:cNvSpPr>
            <a:spLocks noGrp="1" noRot="1" noChangeAspect="1" noChangeArrowheads="1" noTextEdit="1"/>
          </p:cNvSpPr>
          <p:nvPr>
            <p:ph type="sldImg"/>
          </p:nvPr>
        </p:nvSpPr>
        <p:spPr>
          <a:ln/>
        </p:spPr>
      </p:sp>
      <p:sp>
        <p:nvSpPr>
          <p:cNvPr id="741379"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D320F6-BE59-4AD9-B9FA-3C8A05F33479}" type="slidenum">
              <a:rPr lang="en-US"/>
              <a:pPr/>
              <a:t>3</a:t>
            </a:fld>
            <a:endParaRPr lang="en-US" dirty="0"/>
          </a:p>
        </p:txBody>
      </p:sp>
      <p:sp>
        <p:nvSpPr>
          <p:cNvPr id="770050" name="Rectangle 2"/>
          <p:cNvSpPr>
            <a:spLocks noGrp="1" noRot="1" noChangeAspect="1" noChangeArrowheads="1" noTextEdit="1"/>
          </p:cNvSpPr>
          <p:nvPr>
            <p:ph type="sldImg"/>
          </p:nvPr>
        </p:nvSpPr>
        <p:spPr>
          <a:ln/>
        </p:spPr>
      </p:sp>
      <p:sp>
        <p:nvSpPr>
          <p:cNvPr id="770051"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847B69-369B-4CBE-8587-F11EA5FC3D24}" type="slidenum">
              <a:rPr lang="en-US" smtClean="0"/>
              <a:pPr/>
              <a:t>22</a:t>
            </a:fld>
            <a:endParaRPr lang="en-US" dirty="0"/>
          </a:p>
        </p:txBody>
      </p:sp>
    </p:spTree>
    <p:extLst>
      <p:ext uri="{BB962C8B-B14F-4D97-AF65-F5344CB8AC3E}">
        <p14:creationId xmlns="" xmlns:p14="http://schemas.microsoft.com/office/powerpoint/2010/main" val="2169774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7C2A86-0232-4832-9910-02A8C0B1ACAB}" type="slidenum">
              <a:rPr lang="en-US"/>
              <a:pPr/>
              <a:t>24</a:t>
            </a:fld>
            <a:endParaRPr lang="en-US" dirty="0"/>
          </a:p>
        </p:txBody>
      </p:sp>
      <p:sp>
        <p:nvSpPr>
          <p:cNvPr id="752642" name="Rectangle 2"/>
          <p:cNvSpPr>
            <a:spLocks noGrp="1" noRot="1" noChangeAspect="1" noChangeArrowheads="1" noTextEdit="1"/>
          </p:cNvSpPr>
          <p:nvPr>
            <p:ph type="sldImg"/>
          </p:nvPr>
        </p:nvSpPr>
        <p:spPr>
          <a:ln/>
        </p:spPr>
      </p:sp>
      <p:sp>
        <p:nvSpPr>
          <p:cNvPr id="752643"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3000BE-035D-4C3F-AFBD-A23A0F7F2DB7}" type="slidenum">
              <a:rPr lang="en-US"/>
              <a:pPr/>
              <a:t>26</a:t>
            </a:fld>
            <a:endParaRPr lang="en-US" dirty="0"/>
          </a:p>
        </p:txBody>
      </p:sp>
      <p:sp>
        <p:nvSpPr>
          <p:cNvPr id="762882" name="Rectangle 2"/>
          <p:cNvSpPr>
            <a:spLocks noGrp="1" noRot="1" noChangeAspect="1" noChangeArrowheads="1" noTextEdit="1"/>
          </p:cNvSpPr>
          <p:nvPr>
            <p:ph type="sldImg"/>
          </p:nvPr>
        </p:nvSpPr>
        <p:spPr>
          <a:ln/>
        </p:spPr>
      </p:sp>
      <p:sp>
        <p:nvSpPr>
          <p:cNvPr id="762883"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B17792-0588-4667-A512-92225453F942}" type="slidenum">
              <a:rPr lang="en-US"/>
              <a:pPr/>
              <a:t>27</a:t>
            </a:fld>
            <a:endParaRPr lang="en-US" dirty="0"/>
          </a:p>
        </p:txBody>
      </p:sp>
      <p:sp>
        <p:nvSpPr>
          <p:cNvPr id="764930" name="Rectangle 2"/>
          <p:cNvSpPr>
            <a:spLocks noGrp="1" noRot="1" noChangeAspect="1" noChangeArrowheads="1" noTextEdit="1"/>
          </p:cNvSpPr>
          <p:nvPr>
            <p:ph type="sldImg"/>
          </p:nvPr>
        </p:nvSpPr>
        <p:spPr>
          <a:ln/>
        </p:spPr>
      </p:sp>
      <p:sp>
        <p:nvSpPr>
          <p:cNvPr id="764931"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505910-6100-4B23-A1F9-0ADDCD831980}" type="slidenum">
              <a:rPr lang="en-US"/>
              <a:pPr/>
              <a:t>29</a:t>
            </a:fld>
            <a:endParaRPr lang="en-US" dirty="0"/>
          </a:p>
        </p:txBody>
      </p:sp>
      <p:sp>
        <p:nvSpPr>
          <p:cNvPr id="768002" name="Rectangle 2"/>
          <p:cNvSpPr>
            <a:spLocks noGrp="1" noRot="1" noChangeAspect="1" noChangeArrowheads="1" noTextEdit="1"/>
          </p:cNvSpPr>
          <p:nvPr>
            <p:ph type="sldImg"/>
          </p:nvPr>
        </p:nvSpPr>
        <p:spPr>
          <a:ln/>
        </p:spPr>
      </p:sp>
      <p:sp>
        <p:nvSpPr>
          <p:cNvPr id="768003"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7A1185-3A19-4A5B-9969-7B2F7AA625A4}" type="slidenum">
              <a:rPr lang="en-US"/>
              <a:pPr/>
              <a:t>4</a:t>
            </a:fld>
            <a:endParaRPr lang="en-US" dirty="0"/>
          </a:p>
        </p:txBody>
      </p:sp>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5C6DDE-CBC8-4DD6-B740-A9A272343506}" type="slidenum">
              <a:rPr lang="en-US"/>
              <a:pPr/>
              <a:t>5</a:t>
            </a:fld>
            <a:endParaRPr lang="en-US" dirty="0"/>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2CF47A-EEFB-4909-996F-CC540ED8F9BC}" type="slidenum">
              <a:rPr lang="en-US"/>
              <a:pPr/>
              <a:t>6</a:t>
            </a:fld>
            <a:endParaRPr lang="en-US" dirty="0"/>
          </a:p>
        </p:txBody>
      </p:sp>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A3E3E1-4361-49E6-846D-B304BDE92E39}" type="slidenum">
              <a:rPr lang="en-US"/>
              <a:pPr/>
              <a:t>7</a:t>
            </a:fld>
            <a:endParaRPr lang="en-US" dirty="0"/>
          </a:p>
        </p:txBody>
      </p:sp>
      <p:sp>
        <p:nvSpPr>
          <p:cNvPr id="405506" name="Rectangle 2"/>
          <p:cNvSpPr>
            <a:spLocks noGrp="1" noRot="1" noChangeAspect="1" noChangeArrowheads="1" noTextEdit="1"/>
          </p:cNvSpPr>
          <p:nvPr>
            <p:ph type="sldImg"/>
          </p:nvPr>
        </p:nvSpPr>
        <p:spPr>
          <a:ln/>
        </p:spPr>
      </p:sp>
      <p:sp>
        <p:nvSpPr>
          <p:cNvPr id="4055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F26F03-0FCD-4A1F-86B4-E297DB5C19AB}" type="slidenum">
              <a:rPr lang="en-US"/>
              <a:pPr/>
              <a:t>8</a:t>
            </a:fld>
            <a:endParaRPr lang="en-US" dirty="0"/>
          </a:p>
        </p:txBody>
      </p:sp>
      <p:sp>
        <p:nvSpPr>
          <p:cNvPr id="406530" name="Rectangle 2"/>
          <p:cNvSpPr>
            <a:spLocks noGrp="1" noRot="1" noChangeAspect="1" noChangeArrowheads="1" noTextEdit="1"/>
          </p:cNvSpPr>
          <p:nvPr>
            <p:ph type="sldImg"/>
          </p:nvPr>
        </p:nvSpPr>
        <p:spPr>
          <a:ln/>
        </p:spPr>
      </p:sp>
      <p:sp>
        <p:nvSpPr>
          <p:cNvPr id="4065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863196-2B36-4EF1-B5F3-23D438B6F8A5}" type="slidenum">
              <a:rPr lang="en-US"/>
              <a:pPr/>
              <a:t>9</a:t>
            </a:fld>
            <a:endParaRPr lang="en-US" dirty="0"/>
          </a:p>
        </p:txBody>
      </p:sp>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3B7A0E-6E29-4B13-98BF-FF1EF62710AF}" type="slidenum">
              <a:rPr lang="en-US"/>
              <a:pPr/>
              <a:t>10</a:t>
            </a:fld>
            <a:endParaRPr lang="en-US" dirty="0"/>
          </a:p>
        </p:txBody>
      </p:sp>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252930" name="Group 2"/>
          <p:cNvGrpSpPr>
            <a:grpSpLocks/>
          </p:cNvGrpSpPr>
          <p:nvPr/>
        </p:nvGrpSpPr>
        <p:grpSpPr bwMode="auto">
          <a:xfrm>
            <a:off x="0" y="0"/>
            <a:ext cx="9140825" cy="6850063"/>
            <a:chOff x="0" y="0"/>
            <a:chExt cx="5758" cy="4315"/>
          </a:xfrm>
        </p:grpSpPr>
        <p:grpSp>
          <p:nvGrpSpPr>
            <p:cNvPr id="252931" name="Group 3"/>
            <p:cNvGrpSpPr>
              <a:grpSpLocks/>
            </p:cNvGrpSpPr>
            <p:nvPr userDrawn="1"/>
          </p:nvGrpSpPr>
          <p:grpSpPr bwMode="auto">
            <a:xfrm>
              <a:off x="1728" y="2230"/>
              <a:ext cx="4027" cy="2085"/>
              <a:chOff x="1728" y="2230"/>
              <a:chExt cx="4027" cy="2085"/>
            </a:xfrm>
          </p:grpSpPr>
          <p:sp>
            <p:nvSpPr>
              <p:cNvPr id="252932"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252933"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252934"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252935"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252936"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grpSp>
        <p:sp>
          <p:nvSpPr>
            <p:cNvPr id="252937"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252938"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grpSp>
      <p:sp>
        <p:nvSpPr>
          <p:cNvPr id="252939"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noProof="0" smtClean="0"/>
              <a:t>Click to edit Master title style</a:t>
            </a:r>
          </a:p>
        </p:txBody>
      </p:sp>
      <p:sp>
        <p:nvSpPr>
          <p:cNvPr id="25294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b="0"/>
            </a:lvl1pPr>
          </a:lstStyle>
          <a:p>
            <a:pPr lvl="0"/>
            <a:r>
              <a:rPr lang="en-US" noProof="0" smtClean="0"/>
              <a:t>Click to edit Master subtitle style</a:t>
            </a:r>
          </a:p>
        </p:txBody>
      </p:sp>
      <p:sp>
        <p:nvSpPr>
          <p:cNvPr id="252941" name="Rectangle 13"/>
          <p:cNvSpPr>
            <a:spLocks noGrp="1" noChangeArrowheads="1"/>
          </p:cNvSpPr>
          <p:nvPr>
            <p:ph type="dt" sz="quarter" idx="2"/>
          </p:nvPr>
        </p:nvSpPr>
        <p:spPr>
          <a:xfrm>
            <a:off x="457200" y="6248400"/>
            <a:ext cx="2133600" cy="476250"/>
          </a:xfrm>
        </p:spPr>
        <p:txBody>
          <a:bodyPr/>
          <a:lstStyle>
            <a:lvl1pPr>
              <a:defRPr/>
            </a:lvl1pPr>
          </a:lstStyle>
          <a:p>
            <a:endParaRPr lang="en-US" dirty="0"/>
          </a:p>
        </p:txBody>
      </p:sp>
      <p:sp>
        <p:nvSpPr>
          <p:cNvPr id="252942" name="Rectangle 14"/>
          <p:cNvSpPr>
            <a:spLocks noGrp="1" noChangeArrowheads="1"/>
          </p:cNvSpPr>
          <p:nvPr>
            <p:ph type="ftr" sz="quarter" idx="3"/>
          </p:nvPr>
        </p:nvSpPr>
        <p:spPr>
          <a:xfrm>
            <a:off x="3124200" y="6251575"/>
            <a:ext cx="2895600" cy="476250"/>
          </a:xfrm>
        </p:spPr>
        <p:txBody>
          <a:bodyPr/>
          <a:lstStyle>
            <a:lvl1pPr>
              <a:defRPr/>
            </a:lvl1pPr>
          </a:lstStyle>
          <a:p>
            <a:endParaRPr lang="en-US" dirty="0"/>
          </a:p>
        </p:txBody>
      </p:sp>
      <p:sp>
        <p:nvSpPr>
          <p:cNvPr id="252943" name="Rectangle 15"/>
          <p:cNvSpPr>
            <a:spLocks noGrp="1" noChangeArrowheads="1"/>
          </p:cNvSpPr>
          <p:nvPr>
            <p:ph type="sldNum" sz="quarter" idx="4"/>
          </p:nvPr>
        </p:nvSpPr>
        <p:spPr>
          <a:xfrm>
            <a:off x="6553200" y="6254750"/>
            <a:ext cx="2133600" cy="476250"/>
          </a:xfrm>
        </p:spPr>
        <p:txBody>
          <a:bodyPr/>
          <a:lstStyle>
            <a:lvl1pPr>
              <a:defRPr/>
            </a:lvl1pPr>
          </a:lstStyle>
          <a:p>
            <a:fld id="{E4DE422B-07E9-4241-B0D0-5BE74851EF13}" type="slidenum">
              <a:rPr lang="en-US"/>
              <a:pPr/>
              <a:t>‹#›</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2939"/>
                                        </p:tgtEl>
                                        <p:attrNameLst>
                                          <p:attrName>style.visibility</p:attrName>
                                        </p:attrNameLst>
                                      </p:cBhvr>
                                      <p:to>
                                        <p:strVal val="visible"/>
                                      </p:to>
                                    </p:set>
                                    <p:animEffect transition="in" filter="fade">
                                      <p:cBhvr>
                                        <p:cTn id="7" dur="2000"/>
                                        <p:tgtEl>
                                          <p:spTgt spid="2529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2940"/>
                                        </p:tgtEl>
                                        <p:attrNameLst>
                                          <p:attrName>style.visibility</p:attrName>
                                        </p:attrNameLst>
                                      </p:cBhvr>
                                      <p:to>
                                        <p:strVal val="visible"/>
                                      </p:to>
                                    </p:set>
                                    <p:animEffect transition="in" filter="fade">
                                      <p:cBhvr>
                                        <p:cTn id="10" dur="2000"/>
                                        <p:tgtEl>
                                          <p:spTgt spid="252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9" grpId="0"/>
      <p:bldP spid="252940" grpId="0">
        <p:tmplLst>
          <p:tmpl>
            <p:tnLst>
              <p:par>
                <p:cTn presetID="10" presetClass="entr" presetSubtype="0" fill="hold" nodeType="withEffect">
                  <p:stCondLst>
                    <p:cond delay="0"/>
                  </p:stCondLst>
                  <p:childTnLst>
                    <p:set>
                      <p:cBhvr>
                        <p:cTn dur="1" fill="hold">
                          <p:stCondLst>
                            <p:cond delay="0"/>
                          </p:stCondLst>
                        </p:cTn>
                        <p:tgtEl>
                          <p:spTgt spid="252940"/>
                        </p:tgtEl>
                        <p:attrNameLst>
                          <p:attrName>style.visibility</p:attrName>
                        </p:attrNameLst>
                      </p:cBhvr>
                      <p:to>
                        <p:strVal val="visible"/>
                      </p:to>
                    </p:set>
                    <p:animEffect transition="in" filter="fade">
                      <p:cBhvr>
                        <p:cTn dur="2000"/>
                        <p:tgtEl>
                          <p:spTgt spid="252940"/>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Slide Number Placeholder 4"/>
          <p:cNvSpPr>
            <a:spLocks noGrp="1"/>
          </p:cNvSpPr>
          <p:nvPr>
            <p:ph type="sldNum" sz="quarter" idx="11"/>
          </p:nvPr>
        </p:nvSpPr>
        <p:spPr/>
        <p:txBody>
          <a:bodyPr/>
          <a:lstStyle>
            <a:lvl1pPr>
              <a:defRPr/>
            </a:lvl1pPr>
          </a:lstStyle>
          <a:p>
            <a:fld id="{57FBC48A-4FCE-47B8-9132-F56F3907B662}" type="slidenum">
              <a:rPr lang="en-US"/>
              <a:pPr/>
              <a:t>‹#›</a:t>
            </a:fld>
            <a:endParaRPr lang="en-US" dirty="0"/>
          </a:p>
        </p:txBody>
      </p:sp>
      <p:sp>
        <p:nvSpPr>
          <p:cNvPr id="6" name="Footer Placeholder 5"/>
          <p:cNvSpPr>
            <a:spLocks noGrp="1"/>
          </p:cNvSpPr>
          <p:nvPr>
            <p:ph type="ftr" sz="quarter" idx="12"/>
          </p:nvPr>
        </p:nvSpPr>
        <p:spPr/>
        <p:txBody>
          <a:bodyPr/>
          <a:lstStyle>
            <a:lvl1pPr>
              <a:defRPr/>
            </a:lvl1pPr>
          </a:lstStyle>
          <a:p>
            <a:endParaRPr lang="en-US" dirty="0"/>
          </a:p>
        </p:txBody>
      </p:sp>
    </p:spTree>
    <p:extLst>
      <p:ext uri="{BB962C8B-B14F-4D97-AF65-F5344CB8AC3E}">
        <p14:creationId xmlns="" xmlns:p14="http://schemas.microsoft.com/office/powerpoint/2010/main" val="357172496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Slide Number Placeholder 4"/>
          <p:cNvSpPr>
            <a:spLocks noGrp="1"/>
          </p:cNvSpPr>
          <p:nvPr>
            <p:ph type="sldNum" sz="quarter" idx="11"/>
          </p:nvPr>
        </p:nvSpPr>
        <p:spPr/>
        <p:txBody>
          <a:bodyPr/>
          <a:lstStyle>
            <a:lvl1pPr>
              <a:defRPr/>
            </a:lvl1pPr>
          </a:lstStyle>
          <a:p>
            <a:fld id="{08352047-AFD0-4058-966F-3594C51F0E66}" type="slidenum">
              <a:rPr lang="en-US"/>
              <a:pPr/>
              <a:t>‹#›</a:t>
            </a:fld>
            <a:endParaRPr lang="en-US" dirty="0"/>
          </a:p>
        </p:txBody>
      </p:sp>
      <p:sp>
        <p:nvSpPr>
          <p:cNvPr id="6" name="Footer Placeholder 5"/>
          <p:cNvSpPr>
            <a:spLocks noGrp="1"/>
          </p:cNvSpPr>
          <p:nvPr>
            <p:ph type="ftr" sz="quarter" idx="12"/>
          </p:nvPr>
        </p:nvSpPr>
        <p:spPr/>
        <p:txBody>
          <a:bodyPr/>
          <a:lstStyle>
            <a:lvl1pPr>
              <a:defRPr/>
            </a:lvl1pPr>
          </a:lstStyle>
          <a:p>
            <a:endParaRPr lang="en-US" dirty="0"/>
          </a:p>
        </p:txBody>
      </p:sp>
    </p:spTree>
    <p:extLst>
      <p:ext uri="{BB962C8B-B14F-4D97-AF65-F5344CB8AC3E}">
        <p14:creationId xmlns="" xmlns:p14="http://schemas.microsoft.com/office/powerpoint/2010/main" val="428166541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dirty="0"/>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BB48B88C-A214-4F6B-B511-C7A34B1F29C1}" type="slidenum">
              <a:rPr lang="en-US"/>
              <a:pPr/>
              <a:t>‹#›</a:t>
            </a:fld>
            <a:endParaRPr lang="en-US" dirty="0"/>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dirty="0"/>
          </a:p>
        </p:txBody>
      </p:sp>
    </p:spTree>
    <p:extLst>
      <p:ext uri="{BB962C8B-B14F-4D97-AF65-F5344CB8AC3E}">
        <p14:creationId xmlns="" xmlns:p14="http://schemas.microsoft.com/office/powerpoint/2010/main" val="34113690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dirty="0"/>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182B5E06-0CB7-4EF9-A116-2BE7BD3AD42E}" type="slidenum">
              <a:rPr lang="en-US"/>
              <a:pPr/>
              <a:t>‹#›</a:t>
            </a:fld>
            <a:endParaRPr lang="en-US" dirty="0"/>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dirty="0"/>
          </a:p>
        </p:txBody>
      </p:sp>
    </p:spTree>
    <p:extLst>
      <p:ext uri="{BB962C8B-B14F-4D97-AF65-F5344CB8AC3E}">
        <p14:creationId xmlns="" xmlns:p14="http://schemas.microsoft.com/office/powerpoint/2010/main" val="291234200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Slide Number Placeholder 4"/>
          <p:cNvSpPr>
            <a:spLocks noGrp="1"/>
          </p:cNvSpPr>
          <p:nvPr>
            <p:ph type="sldNum" sz="quarter" idx="11"/>
          </p:nvPr>
        </p:nvSpPr>
        <p:spPr/>
        <p:txBody>
          <a:bodyPr/>
          <a:lstStyle>
            <a:lvl1pPr>
              <a:defRPr/>
            </a:lvl1pPr>
          </a:lstStyle>
          <a:p>
            <a:fld id="{67859B42-0DA9-42E9-94B0-C290C432C2BD}" type="slidenum">
              <a:rPr lang="en-US"/>
              <a:pPr/>
              <a:t>‹#›</a:t>
            </a:fld>
            <a:endParaRPr lang="en-US" dirty="0"/>
          </a:p>
        </p:txBody>
      </p:sp>
      <p:sp>
        <p:nvSpPr>
          <p:cNvPr id="6" name="Footer Placeholder 5"/>
          <p:cNvSpPr>
            <a:spLocks noGrp="1"/>
          </p:cNvSpPr>
          <p:nvPr>
            <p:ph type="ftr" sz="quarter" idx="12"/>
          </p:nvPr>
        </p:nvSpPr>
        <p:spPr/>
        <p:txBody>
          <a:bodyPr/>
          <a:lstStyle>
            <a:lvl1pPr>
              <a:defRPr/>
            </a:lvl1pPr>
          </a:lstStyle>
          <a:p>
            <a:endParaRPr lang="en-US" dirty="0"/>
          </a:p>
        </p:txBody>
      </p:sp>
    </p:spTree>
    <p:extLst>
      <p:ext uri="{BB962C8B-B14F-4D97-AF65-F5344CB8AC3E}">
        <p14:creationId xmlns="" xmlns:p14="http://schemas.microsoft.com/office/powerpoint/2010/main" val="333553701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Slide Number Placeholder 4"/>
          <p:cNvSpPr>
            <a:spLocks noGrp="1"/>
          </p:cNvSpPr>
          <p:nvPr>
            <p:ph type="sldNum" sz="quarter" idx="11"/>
          </p:nvPr>
        </p:nvSpPr>
        <p:spPr/>
        <p:txBody>
          <a:bodyPr/>
          <a:lstStyle>
            <a:lvl1pPr>
              <a:defRPr/>
            </a:lvl1pPr>
          </a:lstStyle>
          <a:p>
            <a:fld id="{CB4912A3-1A29-439C-8932-489913C2C319}" type="slidenum">
              <a:rPr lang="en-US"/>
              <a:pPr/>
              <a:t>‹#›</a:t>
            </a:fld>
            <a:endParaRPr lang="en-US" dirty="0"/>
          </a:p>
        </p:txBody>
      </p:sp>
      <p:sp>
        <p:nvSpPr>
          <p:cNvPr id="6" name="Footer Placeholder 5"/>
          <p:cNvSpPr>
            <a:spLocks noGrp="1"/>
          </p:cNvSpPr>
          <p:nvPr>
            <p:ph type="ftr" sz="quarter" idx="12"/>
          </p:nvPr>
        </p:nvSpPr>
        <p:spPr/>
        <p:txBody>
          <a:bodyPr/>
          <a:lstStyle>
            <a:lvl1pPr>
              <a:defRPr/>
            </a:lvl1pPr>
          </a:lstStyle>
          <a:p>
            <a:endParaRPr lang="en-US" dirty="0"/>
          </a:p>
        </p:txBody>
      </p:sp>
    </p:spTree>
    <p:extLst>
      <p:ext uri="{BB962C8B-B14F-4D97-AF65-F5344CB8AC3E}">
        <p14:creationId xmlns="" xmlns:p14="http://schemas.microsoft.com/office/powerpoint/2010/main" val="255869332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Slide Number Placeholder 5"/>
          <p:cNvSpPr>
            <a:spLocks noGrp="1"/>
          </p:cNvSpPr>
          <p:nvPr>
            <p:ph type="sldNum" sz="quarter" idx="11"/>
          </p:nvPr>
        </p:nvSpPr>
        <p:spPr/>
        <p:txBody>
          <a:bodyPr/>
          <a:lstStyle>
            <a:lvl1pPr>
              <a:defRPr/>
            </a:lvl1pPr>
          </a:lstStyle>
          <a:p>
            <a:fld id="{7B5191F6-AC0F-4C5A-9466-A07F26E2BB5C}" type="slidenum">
              <a:rPr lang="en-US"/>
              <a:pPr/>
              <a:t>‹#›</a:t>
            </a:fld>
            <a:endParaRPr lang="en-US" dirty="0"/>
          </a:p>
        </p:txBody>
      </p:sp>
      <p:sp>
        <p:nvSpPr>
          <p:cNvPr id="7" name="Footer Placeholder 6"/>
          <p:cNvSpPr>
            <a:spLocks noGrp="1"/>
          </p:cNvSpPr>
          <p:nvPr>
            <p:ph type="ftr" sz="quarter" idx="12"/>
          </p:nvPr>
        </p:nvSpPr>
        <p:spPr/>
        <p:txBody>
          <a:bodyPr/>
          <a:lstStyle>
            <a:lvl1pPr>
              <a:defRPr/>
            </a:lvl1pPr>
          </a:lstStyle>
          <a:p>
            <a:endParaRPr lang="en-US" dirty="0"/>
          </a:p>
        </p:txBody>
      </p:sp>
    </p:spTree>
    <p:extLst>
      <p:ext uri="{BB962C8B-B14F-4D97-AF65-F5344CB8AC3E}">
        <p14:creationId xmlns="" xmlns:p14="http://schemas.microsoft.com/office/powerpoint/2010/main" val="133341943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Slide Number Placeholder 7"/>
          <p:cNvSpPr>
            <a:spLocks noGrp="1"/>
          </p:cNvSpPr>
          <p:nvPr>
            <p:ph type="sldNum" sz="quarter" idx="11"/>
          </p:nvPr>
        </p:nvSpPr>
        <p:spPr/>
        <p:txBody>
          <a:bodyPr/>
          <a:lstStyle>
            <a:lvl1pPr>
              <a:defRPr/>
            </a:lvl1pPr>
          </a:lstStyle>
          <a:p>
            <a:fld id="{2FAF9753-1016-425C-8526-1DB1F3B7DA59}" type="slidenum">
              <a:rPr lang="en-US"/>
              <a:pPr/>
              <a:t>‹#›</a:t>
            </a:fld>
            <a:endParaRPr lang="en-US" dirty="0"/>
          </a:p>
        </p:txBody>
      </p:sp>
      <p:sp>
        <p:nvSpPr>
          <p:cNvPr id="9" name="Footer Placeholder 8"/>
          <p:cNvSpPr>
            <a:spLocks noGrp="1"/>
          </p:cNvSpPr>
          <p:nvPr>
            <p:ph type="ftr" sz="quarter" idx="12"/>
          </p:nvPr>
        </p:nvSpPr>
        <p:spPr/>
        <p:txBody>
          <a:bodyPr/>
          <a:lstStyle>
            <a:lvl1pPr>
              <a:defRPr/>
            </a:lvl1pPr>
          </a:lstStyle>
          <a:p>
            <a:endParaRPr lang="en-US" dirty="0"/>
          </a:p>
        </p:txBody>
      </p:sp>
    </p:spTree>
    <p:extLst>
      <p:ext uri="{BB962C8B-B14F-4D97-AF65-F5344CB8AC3E}">
        <p14:creationId xmlns="" xmlns:p14="http://schemas.microsoft.com/office/powerpoint/2010/main" val="394240239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Slide Number Placeholder 3"/>
          <p:cNvSpPr>
            <a:spLocks noGrp="1"/>
          </p:cNvSpPr>
          <p:nvPr>
            <p:ph type="sldNum" sz="quarter" idx="11"/>
          </p:nvPr>
        </p:nvSpPr>
        <p:spPr/>
        <p:txBody>
          <a:bodyPr/>
          <a:lstStyle>
            <a:lvl1pPr>
              <a:defRPr/>
            </a:lvl1pPr>
          </a:lstStyle>
          <a:p>
            <a:fld id="{7BF9CCA7-D851-4F22-B564-F82D16EB68CB}" type="slidenum">
              <a:rPr lang="en-US"/>
              <a:pPr/>
              <a:t>‹#›</a:t>
            </a:fld>
            <a:endParaRPr lang="en-US" dirty="0"/>
          </a:p>
        </p:txBody>
      </p:sp>
      <p:sp>
        <p:nvSpPr>
          <p:cNvPr id="5" name="Footer Placeholder 4"/>
          <p:cNvSpPr>
            <a:spLocks noGrp="1"/>
          </p:cNvSpPr>
          <p:nvPr>
            <p:ph type="ftr" sz="quarter" idx="12"/>
          </p:nvPr>
        </p:nvSpPr>
        <p:spPr/>
        <p:txBody>
          <a:bodyPr/>
          <a:lstStyle>
            <a:lvl1pPr>
              <a:defRPr/>
            </a:lvl1pPr>
          </a:lstStyle>
          <a:p>
            <a:endParaRPr lang="en-US" dirty="0"/>
          </a:p>
        </p:txBody>
      </p:sp>
    </p:spTree>
    <p:extLst>
      <p:ext uri="{BB962C8B-B14F-4D97-AF65-F5344CB8AC3E}">
        <p14:creationId xmlns="" xmlns:p14="http://schemas.microsoft.com/office/powerpoint/2010/main" val="291214759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Slide Number Placeholder 2"/>
          <p:cNvSpPr>
            <a:spLocks noGrp="1"/>
          </p:cNvSpPr>
          <p:nvPr>
            <p:ph type="sldNum" sz="quarter" idx="11"/>
          </p:nvPr>
        </p:nvSpPr>
        <p:spPr/>
        <p:txBody>
          <a:bodyPr/>
          <a:lstStyle>
            <a:lvl1pPr>
              <a:defRPr/>
            </a:lvl1pPr>
          </a:lstStyle>
          <a:p>
            <a:fld id="{F85B7D6D-83E2-4903-9D22-440358A3490F}" type="slidenum">
              <a:rPr lang="en-US"/>
              <a:pPr/>
              <a:t>‹#›</a:t>
            </a:fld>
            <a:endParaRPr lang="en-US" dirty="0"/>
          </a:p>
        </p:txBody>
      </p:sp>
      <p:sp>
        <p:nvSpPr>
          <p:cNvPr id="4" name="Footer Placeholder 3"/>
          <p:cNvSpPr>
            <a:spLocks noGrp="1"/>
          </p:cNvSpPr>
          <p:nvPr>
            <p:ph type="ftr" sz="quarter" idx="12"/>
          </p:nvPr>
        </p:nvSpPr>
        <p:spPr/>
        <p:txBody>
          <a:bodyPr/>
          <a:lstStyle>
            <a:lvl1pPr>
              <a:defRPr/>
            </a:lvl1pPr>
          </a:lstStyle>
          <a:p>
            <a:endParaRPr lang="en-US" dirty="0"/>
          </a:p>
        </p:txBody>
      </p:sp>
    </p:spTree>
    <p:extLst>
      <p:ext uri="{BB962C8B-B14F-4D97-AF65-F5344CB8AC3E}">
        <p14:creationId xmlns="" xmlns:p14="http://schemas.microsoft.com/office/powerpoint/2010/main" val="298437056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Slide Number Placeholder 5"/>
          <p:cNvSpPr>
            <a:spLocks noGrp="1"/>
          </p:cNvSpPr>
          <p:nvPr>
            <p:ph type="sldNum" sz="quarter" idx="11"/>
          </p:nvPr>
        </p:nvSpPr>
        <p:spPr/>
        <p:txBody>
          <a:bodyPr/>
          <a:lstStyle>
            <a:lvl1pPr>
              <a:defRPr/>
            </a:lvl1pPr>
          </a:lstStyle>
          <a:p>
            <a:fld id="{A779943A-C2B3-41CD-8575-FDB5C4851A93}" type="slidenum">
              <a:rPr lang="en-US"/>
              <a:pPr/>
              <a:t>‹#›</a:t>
            </a:fld>
            <a:endParaRPr lang="en-US" dirty="0"/>
          </a:p>
        </p:txBody>
      </p:sp>
      <p:sp>
        <p:nvSpPr>
          <p:cNvPr id="7" name="Footer Placeholder 6"/>
          <p:cNvSpPr>
            <a:spLocks noGrp="1"/>
          </p:cNvSpPr>
          <p:nvPr>
            <p:ph type="ftr" sz="quarter" idx="12"/>
          </p:nvPr>
        </p:nvSpPr>
        <p:spPr/>
        <p:txBody>
          <a:bodyPr/>
          <a:lstStyle>
            <a:lvl1pPr>
              <a:defRPr/>
            </a:lvl1pPr>
          </a:lstStyle>
          <a:p>
            <a:endParaRPr lang="en-US" dirty="0"/>
          </a:p>
        </p:txBody>
      </p:sp>
    </p:spTree>
    <p:extLst>
      <p:ext uri="{BB962C8B-B14F-4D97-AF65-F5344CB8AC3E}">
        <p14:creationId xmlns="" xmlns:p14="http://schemas.microsoft.com/office/powerpoint/2010/main" val="255618727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Slide Number Placeholder 5"/>
          <p:cNvSpPr>
            <a:spLocks noGrp="1"/>
          </p:cNvSpPr>
          <p:nvPr>
            <p:ph type="sldNum" sz="quarter" idx="11"/>
          </p:nvPr>
        </p:nvSpPr>
        <p:spPr/>
        <p:txBody>
          <a:bodyPr/>
          <a:lstStyle>
            <a:lvl1pPr>
              <a:defRPr/>
            </a:lvl1pPr>
          </a:lstStyle>
          <a:p>
            <a:fld id="{EE95B620-33F4-4A1D-A02E-BEE2F4621B52}" type="slidenum">
              <a:rPr lang="en-US"/>
              <a:pPr/>
              <a:t>‹#›</a:t>
            </a:fld>
            <a:endParaRPr lang="en-US" dirty="0"/>
          </a:p>
        </p:txBody>
      </p:sp>
      <p:sp>
        <p:nvSpPr>
          <p:cNvPr id="7" name="Footer Placeholder 6"/>
          <p:cNvSpPr>
            <a:spLocks noGrp="1"/>
          </p:cNvSpPr>
          <p:nvPr>
            <p:ph type="ftr" sz="quarter" idx="12"/>
          </p:nvPr>
        </p:nvSpPr>
        <p:spPr/>
        <p:txBody>
          <a:bodyPr/>
          <a:lstStyle>
            <a:lvl1pPr>
              <a:defRPr/>
            </a:lvl1pPr>
          </a:lstStyle>
          <a:p>
            <a:endParaRPr lang="en-US" dirty="0"/>
          </a:p>
        </p:txBody>
      </p:sp>
    </p:spTree>
    <p:extLst>
      <p:ext uri="{BB962C8B-B14F-4D97-AF65-F5344CB8AC3E}">
        <p14:creationId xmlns="" xmlns:p14="http://schemas.microsoft.com/office/powerpoint/2010/main" val="345638291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1906"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endParaRPr lang="en-US" dirty="0"/>
          </a:p>
        </p:txBody>
      </p:sp>
      <p:sp>
        <p:nvSpPr>
          <p:cNvPr id="251907"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fld id="{3DB282C9-C0E2-4709-9A08-585CCD49E0A8}" type="slidenum">
              <a:rPr lang="en-US"/>
              <a:pPr/>
              <a:t>‹#›</a:t>
            </a:fld>
            <a:endParaRPr lang="en-US" dirty="0"/>
          </a:p>
        </p:txBody>
      </p:sp>
      <p:grpSp>
        <p:nvGrpSpPr>
          <p:cNvPr id="251908" name="Group 4"/>
          <p:cNvGrpSpPr>
            <a:grpSpLocks/>
          </p:cNvGrpSpPr>
          <p:nvPr/>
        </p:nvGrpSpPr>
        <p:grpSpPr bwMode="auto">
          <a:xfrm>
            <a:off x="0" y="0"/>
            <a:ext cx="9140825" cy="6850063"/>
            <a:chOff x="0" y="0"/>
            <a:chExt cx="5758" cy="4315"/>
          </a:xfrm>
        </p:grpSpPr>
        <p:grpSp>
          <p:nvGrpSpPr>
            <p:cNvPr id="251909" name="Group 5"/>
            <p:cNvGrpSpPr>
              <a:grpSpLocks/>
            </p:cNvGrpSpPr>
            <p:nvPr userDrawn="1"/>
          </p:nvGrpSpPr>
          <p:grpSpPr bwMode="auto">
            <a:xfrm>
              <a:off x="1728" y="2230"/>
              <a:ext cx="4027" cy="2085"/>
              <a:chOff x="1728" y="2230"/>
              <a:chExt cx="4027" cy="2085"/>
            </a:xfrm>
          </p:grpSpPr>
          <p:sp>
            <p:nvSpPr>
              <p:cNvPr id="251910"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251911"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251912"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251913"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251914"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grpSp>
        <p:sp>
          <p:nvSpPr>
            <p:cNvPr id="251915"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251916"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grpSp>
      <p:sp>
        <p:nvSpPr>
          <p:cNvPr id="251917"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1918"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endParaRPr lang="en-US" dirty="0"/>
          </a:p>
        </p:txBody>
      </p:sp>
      <p:sp>
        <p:nvSpPr>
          <p:cNvPr id="251919"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1917"/>
                                        </p:tgtEl>
                                        <p:attrNameLst>
                                          <p:attrName>style.visibility</p:attrName>
                                        </p:attrNameLst>
                                      </p:cBhvr>
                                      <p:to>
                                        <p:strVal val="visible"/>
                                      </p:to>
                                    </p:set>
                                    <p:animEffect transition="in" filter="fade">
                                      <p:cBhvr>
                                        <p:cTn id="7" dur="2000"/>
                                        <p:tgtEl>
                                          <p:spTgt spid="2519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1919"/>
                                        </p:tgtEl>
                                        <p:attrNameLst>
                                          <p:attrName>style.visibility</p:attrName>
                                        </p:attrNameLst>
                                      </p:cBhvr>
                                      <p:to>
                                        <p:strVal val="visible"/>
                                      </p:to>
                                    </p:set>
                                    <p:animEffect transition="in" filter="fade">
                                      <p:cBhvr>
                                        <p:cTn id="10" dur="2000"/>
                                        <p:tgtEl>
                                          <p:spTgt spid="251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17" grpId="0"/>
      <p:bldP spid="251919" grpId="0">
        <p:tmplLst>
          <p:tmpl>
            <p:tnLst>
              <p:par>
                <p:cTn presetID="10" presetClass="entr" presetSubtype="0" fill="hold" nodeType="withEffect">
                  <p:stCondLst>
                    <p:cond delay="0"/>
                  </p:stCondLst>
                  <p:childTnLst>
                    <p:set>
                      <p:cBhvr>
                        <p:cTn dur="1" fill="hold">
                          <p:stCondLst>
                            <p:cond delay="0"/>
                          </p:stCondLst>
                        </p:cTn>
                        <p:tgtEl>
                          <p:spTgt spid="251919"/>
                        </p:tgtEl>
                        <p:attrNameLst>
                          <p:attrName>style.visibility</p:attrName>
                        </p:attrNameLst>
                      </p:cBhvr>
                      <p:to>
                        <p:strVal val="visible"/>
                      </p:to>
                    </p:set>
                    <p:animEffect transition="in" filter="fade">
                      <p:cBhvr>
                        <p:cTn dur="2000"/>
                        <p:tgtEl>
                          <p:spTgt spid="251919"/>
                        </p:tgtEl>
                      </p:cBhvr>
                    </p:animEffect>
                  </p:childTnLst>
                </p:cTn>
              </p:par>
            </p:tnLst>
          </p:tmpl>
        </p:tmplLst>
      </p:bldP>
    </p:bldLst>
  </p:timing>
  <p:hf hdr="0" ftr="0" dt="0"/>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b="1">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b="1">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thyroidbooks.co.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5412372A-03DD-4474-A4D7-8D8B4A9026D2}" type="slidenum">
              <a:rPr lang="en-US"/>
              <a:pPr/>
              <a:t>1</a:t>
            </a:fld>
            <a:endParaRPr lang="en-US" dirty="0"/>
          </a:p>
        </p:txBody>
      </p:sp>
      <p:sp>
        <p:nvSpPr>
          <p:cNvPr id="482306" name="Rectangle 2"/>
          <p:cNvSpPr>
            <a:spLocks noGrp="1" noRot="1" noChangeArrowheads="1"/>
          </p:cNvSpPr>
          <p:nvPr>
            <p:ph type="title"/>
          </p:nvPr>
        </p:nvSpPr>
        <p:spPr>
          <a:xfrm>
            <a:off x="457200" y="304800"/>
            <a:ext cx="8229600" cy="1143000"/>
          </a:xfrm>
        </p:spPr>
        <p:txBody>
          <a:bodyPr/>
          <a:lstStyle/>
          <a:p>
            <a:r>
              <a:rPr lang="en-US" sz="5400" dirty="0" smtClean="0">
                <a:solidFill>
                  <a:srgbClr val="FF0000"/>
                </a:solidFill>
              </a:rPr>
              <a:t>                                </a:t>
            </a:r>
            <a:r>
              <a:rPr lang="en-US" dirty="0" smtClean="0">
                <a:solidFill>
                  <a:srgbClr val="FF0000"/>
                </a:solidFill>
              </a:rPr>
              <a:t>THYROID THREATS</a:t>
            </a:r>
            <a:br>
              <a:rPr lang="en-US" dirty="0" smtClean="0">
                <a:solidFill>
                  <a:srgbClr val="FF0000"/>
                </a:solidFill>
              </a:rPr>
            </a:br>
            <a:r>
              <a:rPr lang="en-US" dirty="0" smtClean="0">
                <a:solidFill>
                  <a:srgbClr val="FF0000"/>
                </a:solidFill>
              </a:rPr>
              <a:t>Part 1</a:t>
            </a:r>
            <a:endParaRPr lang="en-US" dirty="0">
              <a:solidFill>
                <a:srgbClr val="FF0000"/>
              </a:solidFill>
            </a:endParaRPr>
          </a:p>
        </p:txBody>
      </p:sp>
      <p:sp>
        <p:nvSpPr>
          <p:cNvPr id="482307" name="Rectangle 3"/>
          <p:cNvSpPr>
            <a:spLocks noGrp="1" noChangeArrowheads="1"/>
          </p:cNvSpPr>
          <p:nvPr>
            <p:ph type="body" idx="1"/>
          </p:nvPr>
        </p:nvSpPr>
        <p:spPr/>
        <p:txBody>
          <a:bodyPr/>
          <a:lstStyle/>
          <a:p>
            <a:pPr algn="ctr">
              <a:buFont typeface="Wingdings" pitchFamily="2" charset="2"/>
              <a:buNone/>
            </a:pPr>
            <a:endParaRPr lang="en-US" sz="2800" dirty="0"/>
          </a:p>
          <a:p>
            <a:pPr algn="ctr">
              <a:buFont typeface="Wingdings" pitchFamily="2" charset="2"/>
              <a:buNone/>
            </a:pPr>
            <a:r>
              <a:rPr lang="en-US" dirty="0" smtClean="0"/>
              <a:t>by</a:t>
            </a:r>
          </a:p>
          <a:p>
            <a:pPr algn="ctr">
              <a:buFont typeface="Wingdings" pitchFamily="2" charset="2"/>
              <a:buNone/>
            </a:pPr>
            <a:r>
              <a:rPr lang="en-US" dirty="0" smtClean="0"/>
              <a:t>Coralie </a:t>
            </a:r>
            <a:r>
              <a:rPr lang="en-US" dirty="0"/>
              <a:t>Phillips BSc (Hons</a:t>
            </a:r>
            <a:r>
              <a:rPr lang="en-US" dirty="0" smtClean="0"/>
              <a:t>) MSc </a:t>
            </a:r>
            <a:endParaRPr lang="en-US" dirty="0"/>
          </a:p>
          <a:p>
            <a:pPr algn="ctr">
              <a:buFont typeface="Wingdings" pitchFamily="2" charset="2"/>
              <a:buNone/>
            </a:pPr>
            <a:r>
              <a:rPr lang="en-US" dirty="0" smtClean="0"/>
              <a:t>&amp; </a:t>
            </a:r>
            <a:r>
              <a:rPr lang="en-US" dirty="0"/>
              <a:t>Donna Roach BSc (Hons</a:t>
            </a:r>
            <a:r>
              <a:rPr lang="en-US" dirty="0" smtClean="0"/>
              <a:t>) MSc</a:t>
            </a:r>
          </a:p>
          <a:p>
            <a:pPr algn="ctr">
              <a:buFont typeface="Wingdings" pitchFamily="2" charset="2"/>
              <a:buNone/>
            </a:pPr>
            <a:r>
              <a:rPr lang="en-US" sz="2800" dirty="0" smtClean="0">
                <a:solidFill>
                  <a:srgbClr val="FF0000"/>
                </a:solidFill>
              </a:rPr>
              <a:t>Identical twin authors of </a:t>
            </a:r>
          </a:p>
          <a:p>
            <a:pPr algn="ctr">
              <a:buFont typeface="Wingdings" pitchFamily="2" charset="2"/>
              <a:buNone/>
            </a:pPr>
            <a:r>
              <a:rPr lang="en-US" sz="2800" dirty="0" smtClean="0">
                <a:solidFill>
                  <a:srgbClr val="FF0000"/>
                </a:solidFill>
              </a:rPr>
              <a:t>‘Hypothyroidism in Childhood and Adulthood’ </a:t>
            </a:r>
          </a:p>
          <a:p>
            <a:pPr algn="ctr">
              <a:buFont typeface="Wingdings" pitchFamily="2" charset="2"/>
              <a:buNone/>
            </a:pPr>
            <a:r>
              <a:rPr lang="en-US" sz="2800" dirty="0" smtClean="0">
                <a:solidFill>
                  <a:srgbClr val="FF0000"/>
                </a:solidFill>
              </a:rPr>
              <a:t>and ‘Three Times the Trouble’</a:t>
            </a:r>
          </a:p>
          <a:p>
            <a:pPr algn="ctr">
              <a:buNone/>
            </a:pPr>
            <a:endParaRPr lang="en-US" sz="2800" dirty="0" smtClean="0">
              <a:cs typeface="Arial" charset="0"/>
            </a:endParaRPr>
          </a:p>
          <a:p>
            <a:pPr algn="ctr">
              <a:buNone/>
            </a:pPr>
            <a:r>
              <a:rPr lang="en-US" sz="1800" dirty="0" smtClean="0">
                <a:cs typeface="Arial" charset="0"/>
              </a:rPr>
              <a:t>© 2013 </a:t>
            </a:r>
            <a:r>
              <a:rPr lang="en-US" sz="1800" dirty="0">
                <a:cs typeface="Arial" charset="0"/>
              </a:rPr>
              <a:t>by C Phillips and D </a:t>
            </a:r>
            <a:r>
              <a:rPr lang="en-US" sz="1800" dirty="0" smtClean="0">
                <a:cs typeface="Arial" charset="0"/>
              </a:rPr>
              <a:t>Roach (except for the ClipArt which was provided within the Microsoft PowerPoint package) </a:t>
            </a:r>
            <a:endParaRPr lang="en-US" sz="1800" dirty="0">
              <a:cs typeface="Arial" charset="0"/>
            </a:endParaRPr>
          </a:p>
          <a:p>
            <a:pPr algn="ctr">
              <a:buNone/>
            </a:pPr>
            <a:endParaRPr lang="en-US" sz="1800" dirty="0">
              <a:cs typeface="Arial" charset="0"/>
            </a:endParaRPr>
          </a:p>
          <a:p>
            <a:pPr algn="ctr">
              <a:buFont typeface="Wingdings" pitchFamily="2" charset="2"/>
              <a:buNone/>
            </a:pPr>
            <a:endParaRPr lang="en-US" sz="2800" dirty="0"/>
          </a:p>
          <a:p>
            <a:endParaRPr lang="en-US" sz="2800" dirty="0"/>
          </a:p>
        </p:txBody>
      </p:sp>
    </p:spTree>
    <p:extLst>
      <p:ext uri="{BB962C8B-B14F-4D97-AF65-F5344CB8AC3E}">
        <p14:creationId xmlns="" xmlns:p14="http://schemas.microsoft.com/office/powerpoint/2010/main" val="272476257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p>
            <a:fld id="{855832D9-D9D5-44C5-8CC7-8A0010A7A5A4}" type="slidenum">
              <a:rPr lang="en-US"/>
              <a:pPr/>
              <a:t>10</a:t>
            </a:fld>
            <a:endParaRPr lang="en-US" dirty="0"/>
          </a:p>
        </p:txBody>
      </p:sp>
      <p:sp>
        <p:nvSpPr>
          <p:cNvPr id="308226" name="Rectangle 2"/>
          <p:cNvSpPr>
            <a:spLocks noGrp="1" noRot="1" noChangeArrowheads="1"/>
          </p:cNvSpPr>
          <p:nvPr>
            <p:ph type="title"/>
          </p:nvPr>
        </p:nvSpPr>
        <p:spPr/>
        <p:txBody>
          <a:bodyPr/>
          <a:lstStyle/>
          <a:p>
            <a:r>
              <a:rPr lang="en-US" dirty="0"/>
              <a:t>Section A</a:t>
            </a:r>
          </a:p>
        </p:txBody>
      </p:sp>
      <p:sp>
        <p:nvSpPr>
          <p:cNvPr id="308227" name="Rectangle 3"/>
          <p:cNvSpPr>
            <a:spLocks noGrp="1" noChangeArrowheads="1"/>
          </p:cNvSpPr>
          <p:nvPr>
            <p:ph type="body" sz="half" idx="1"/>
          </p:nvPr>
        </p:nvSpPr>
        <p:spPr>
          <a:xfrm>
            <a:off x="457200" y="1143000"/>
            <a:ext cx="8229600" cy="2643188"/>
          </a:xfrm>
        </p:spPr>
        <p:txBody>
          <a:bodyPr/>
          <a:lstStyle/>
          <a:p>
            <a:pPr>
              <a:buFont typeface="Wingdings" pitchFamily="2" charset="2"/>
              <a:buNone/>
            </a:pPr>
            <a:r>
              <a:rPr lang="en-US" sz="2800" dirty="0"/>
              <a:t>Photograph </a:t>
            </a:r>
            <a:r>
              <a:rPr lang="en-US" sz="2800" dirty="0" smtClean="0"/>
              <a:t>5 – In this photo, we are about 5 years of age.</a:t>
            </a:r>
            <a:endParaRPr lang="en-US" sz="2800" dirty="0"/>
          </a:p>
        </p:txBody>
      </p:sp>
      <p:pic>
        <p:nvPicPr>
          <p:cNvPr id="308229" name="Picture 5" descr="scan4"/>
          <p:cNvPicPr>
            <a:picLocks noGrp="1" noChangeAspect="1" noChangeArrowheads="1"/>
          </p:cNvPicPr>
          <p:nvPr>
            <p:ph sz="half" idx="2"/>
          </p:nvPr>
        </p:nvPicPr>
        <p:blipFill>
          <a:blip r:embed="rId3" cstate="screen">
            <a:extLst>
              <a:ext uri="{28A0092B-C50C-407E-A947-70E740481C1C}">
                <a14:useLocalDpi xmlns="" xmlns:a14="http://schemas.microsoft.com/office/drawing/2010/main" val="0"/>
              </a:ext>
            </a:extLst>
          </a:blip>
          <a:srcRect/>
          <a:stretch>
            <a:fillRect/>
          </a:stretch>
        </p:blipFill>
        <p:spPr>
          <a:xfrm>
            <a:off x="2286000" y="2133600"/>
            <a:ext cx="4460875" cy="45339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A829F242-348C-421B-BA04-26729D72E2AD}" type="slidenum">
              <a:rPr lang="en-US"/>
              <a:pPr/>
              <a:t>11</a:t>
            </a:fld>
            <a:endParaRPr lang="en-US" dirty="0"/>
          </a:p>
        </p:txBody>
      </p:sp>
      <p:sp>
        <p:nvSpPr>
          <p:cNvPr id="373762" name="Rectangle 2"/>
          <p:cNvSpPr>
            <a:spLocks noGrp="1" noRot="1" noChangeArrowheads="1"/>
          </p:cNvSpPr>
          <p:nvPr>
            <p:ph type="title"/>
          </p:nvPr>
        </p:nvSpPr>
        <p:spPr/>
        <p:txBody>
          <a:bodyPr/>
          <a:lstStyle/>
          <a:p>
            <a:r>
              <a:rPr lang="en-US" dirty="0"/>
              <a:t>Section A</a:t>
            </a:r>
          </a:p>
        </p:txBody>
      </p:sp>
      <p:sp>
        <p:nvSpPr>
          <p:cNvPr id="373763" name="Rectangle 3"/>
          <p:cNvSpPr>
            <a:spLocks noGrp="1" noChangeArrowheads="1"/>
          </p:cNvSpPr>
          <p:nvPr>
            <p:ph type="body" idx="1"/>
          </p:nvPr>
        </p:nvSpPr>
        <p:spPr>
          <a:xfrm>
            <a:off x="533400" y="1219200"/>
            <a:ext cx="8229600" cy="4525963"/>
          </a:xfrm>
        </p:spPr>
        <p:txBody>
          <a:bodyPr/>
          <a:lstStyle/>
          <a:p>
            <a:pPr marL="0" indent="0">
              <a:buNone/>
            </a:pPr>
            <a:r>
              <a:rPr lang="en-US" dirty="0" smtClean="0"/>
              <a:t>However, after the age of 5, my twin sister Donna began to develop symptoms including:</a:t>
            </a:r>
          </a:p>
          <a:p>
            <a:pPr marL="0" indent="0">
              <a:buNone/>
            </a:pPr>
            <a:r>
              <a:rPr lang="en-US" dirty="0" smtClean="0"/>
              <a:t>Fatigue, breathlessness, weight gain, lack </a:t>
            </a:r>
            <a:r>
              <a:rPr lang="en-US" dirty="0"/>
              <a:t>of growth and </a:t>
            </a:r>
            <a:r>
              <a:rPr lang="en-US" dirty="0" smtClean="0"/>
              <a:t>development, delayed </a:t>
            </a:r>
            <a:r>
              <a:rPr lang="en-US" dirty="0"/>
              <a:t>dental </a:t>
            </a:r>
            <a:r>
              <a:rPr lang="en-US" dirty="0" smtClean="0"/>
              <a:t>development and great difficulty </a:t>
            </a:r>
            <a:r>
              <a:rPr lang="en-US" dirty="0"/>
              <a:t>with school work</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rrowheads="1"/>
          </p:cNvSpPr>
          <p:nvPr>
            <p:ph type="title"/>
          </p:nvPr>
        </p:nvSpPr>
        <p:spPr/>
        <p:txBody>
          <a:bodyPr/>
          <a:lstStyle/>
          <a:p>
            <a:r>
              <a:rPr lang="en-US" sz="4400" dirty="0"/>
              <a:t>Section A</a:t>
            </a:r>
          </a:p>
        </p:txBody>
      </p:sp>
      <p:pic>
        <p:nvPicPr>
          <p:cNvPr id="310277" name="Picture 5" descr="scan5"/>
          <p:cNvPicPr>
            <a:picLocks noGrp="1" noChangeAspect="1" noChangeArrowheads="1"/>
          </p:cNvPicPr>
          <p:nvPr>
            <p:ph idx="1"/>
          </p:nvPr>
        </p:nvPicPr>
        <p:blipFill>
          <a:blip r:embed="rId3" cstate="screen">
            <a:extLst>
              <a:ext uri="{28A0092B-C50C-407E-A947-70E740481C1C}">
                <a14:useLocalDpi xmlns="" xmlns:a14="http://schemas.microsoft.com/office/drawing/2010/main" val="0"/>
              </a:ext>
            </a:extLst>
          </a:blip>
          <a:stretch>
            <a:fillRect/>
          </a:stretch>
        </p:blipFill>
        <p:spPr>
          <a:xfrm>
            <a:off x="4726006" y="1175360"/>
            <a:ext cx="3579794" cy="515786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310275" name="Rectangle 3"/>
          <p:cNvSpPr>
            <a:spLocks noGrp="1" noChangeArrowheads="1"/>
          </p:cNvSpPr>
          <p:nvPr>
            <p:ph type="body" sz="half" idx="2"/>
          </p:nvPr>
        </p:nvSpPr>
        <p:spPr>
          <a:xfrm>
            <a:off x="457200" y="1447801"/>
            <a:ext cx="4191000" cy="4648200"/>
          </a:xfrm>
        </p:spPr>
        <p:txBody>
          <a:bodyPr/>
          <a:lstStyle/>
          <a:p>
            <a:pPr>
              <a:buFont typeface="Wingdings" pitchFamily="2" charset="2"/>
              <a:buNone/>
            </a:pPr>
            <a:r>
              <a:rPr lang="en-US" sz="2800" dirty="0"/>
              <a:t>Photograph </a:t>
            </a:r>
            <a:r>
              <a:rPr lang="en-US" sz="2800" dirty="0" smtClean="0"/>
              <a:t>6 – In this photo, we are 6 years of age. As can be seen, my twin sister Donna’s growth has slowed compared to mine. National Health Service (NHS) doctors mistakenly blamed my sister’s diet even though we were eating the same diet. </a:t>
            </a:r>
          </a:p>
          <a:p>
            <a:pPr>
              <a:buFont typeface="Wingdings" pitchFamily="2" charset="2"/>
              <a:buNone/>
            </a:pPr>
            <a:endParaRPr lang="en-US" sz="2800" dirty="0"/>
          </a:p>
        </p:txBody>
      </p:sp>
      <p:sp>
        <p:nvSpPr>
          <p:cNvPr id="5" name="Slide Number Placeholder 5"/>
          <p:cNvSpPr>
            <a:spLocks noGrp="1"/>
          </p:cNvSpPr>
          <p:nvPr>
            <p:ph type="sldNum" sz="quarter" idx="11"/>
          </p:nvPr>
        </p:nvSpPr>
        <p:spPr/>
        <p:txBody>
          <a:bodyPr/>
          <a:lstStyle/>
          <a:p>
            <a:fld id="{1322F226-E4DE-44E5-A425-38A702D46592}" type="slidenum">
              <a:rPr lang="en-US"/>
              <a:pPr/>
              <a:t>12</a:t>
            </a:fld>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Rot="1" noChangeArrowheads="1"/>
          </p:cNvSpPr>
          <p:nvPr>
            <p:ph type="title"/>
          </p:nvPr>
        </p:nvSpPr>
        <p:spPr/>
        <p:txBody>
          <a:bodyPr/>
          <a:lstStyle/>
          <a:p>
            <a:r>
              <a:rPr lang="en-US" sz="4400" dirty="0"/>
              <a:t>Section A</a:t>
            </a:r>
          </a:p>
        </p:txBody>
      </p:sp>
      <p:pic>
        <p:nvPicPr>
          <p:cNvPr id="312325" name="Picture 5" descr="scan5a"/>
          <p:cNvPicPr>
            <a:picLocks noGrp="1" noChangeAspect="1" noChangeArrowheads="1"/>
          </p:cNvPicPr>
          <p:nvPr>
            <p:ph idx="1"/>
          </p:nvPr>
        </p:nvPicPr>
        <p:blipFill>
          <a:blip r:embed="rId3" cstate="screen">
            <a:extLst>
              <a:ext uri="{28A0092B-C50C-407E-A947-70E740481C1C}">
                <a14:useLocalDpi xmlns="" xmlns:a14="http://schemas.microsoft.com/office/drawing/2010/main" val="0"/>
              </a:ext>
            </a:extLst>
          </a:blip>
          <a:stretch>
            <a:fillRect/>
          </a:stretch>
        </p:blipFill>
        <p:spPr>
          <a:xfrm>
            <a:off x="5715000" y="927162"/>
            <a:ext cx="3119105" cy="535470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312323" name="Rectangle 3"/>
          <p:cNvSpPr>
            <a:spLocks noGrp="1" noChangeArrowheads="1"/>
          </p:cNvSpPr>
          <p:nvPr>
            <p:ph type="body" sz="half" idx="2"/>
          </p:nvPr>
        </p:nvSpPr>
        <p:spPr>
          <a:xfrm>
            <a:off x="304800" y="1524000"/>
            <a:ext cx="5181600" cy="4691063"/>
          </a:xfrm>
        </p:spPr>
        <p:txBody>
          <a:bodyPr/>
          <a:lstStyle/>
          <a:p>
            <a:pPr>
              <a:buFont typeface="Wingdings" pitchFamily="2" charset="2"/>
              <a:buNone/>
            </a:pPr>
            <a:r>
              <a:rPr lang="en-US" sz="2800" dirty="0"/>
              <a:t>Photograph </a:t>
            </a:r>
            <a:r>
              <a:rPr lang="en-US" sz="2800" dirty="0" smtClean="0"/>
              <a:t>7 – Here we are approximately 8 years of age. As you can see my twin sister Donna has stopped growing and I  (Coralie) have continued to grow. </a:t>
            </a:r>
            <a:endParaRPr lang="en-US" sz="2800" dirty="0"/>
          </a:p>
        </p:txBody>
      </p:sp>
      <p:sp>
        <p:nvSpPr>
          <p:cNvPr id="5" name="Slide Number Placeholder 5"/>
          <p:cNvSpPr>
            <a:spLocks noGrp="1"/>
          </p:cNvSpPr>
          <p:nvPr>
            <p:ph type="sldNum" sz="quarter" idx="11"/>
          </p:nvPr>
        </p:nvSpPr>
        <p:spPr/>
        <p:txBody>
          <a:bodyPr/>
          <a:lstStyle/>
          <a:p>
            <a:fld id="{E2FC2E0B-ED46-4671-8BAC-D44744229703}" type="slidenum">
              <a:rPr lang="en-US"/>
              <a:pPr/>
              <a:t>13</a:t>
            </a:fld>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Rot="1" noChangeArrowheads="1"/>
          </p:cNvSpPr>
          <p:nvPr>
            <p:ph type="title"/>
          </p:nvPr>
        </p:nvSpPr>
        <p:spPr/>
        <p:txBody>
          <a:bodyPr/>
          <a:lstStyle/>
          <a:p>
            <a:r>
              <a:rPr lang="en-US" sz="4400" dirty="0"/>
              <a:t>Section A</a:t>
            </a:r>
          </a:p>
        </p:txBody>
      </p:sp>
      <p:pic>
        <p:nvPicPr>
          <p:cNvPr id="315397" name="Picture 5" descr="scan6"/>
          <p:cNvPicPr>
            <a:picLocks noGrp="1" noChangeAspect="1" noChangeArrowheads="1"/>
          </p:cNvPicPr>
          <p:nvPr>
            <p:ph idx="1"/>
          </p:nvPr>
        </p:nvPicPr>
        <p:blipFill>
          <a:blip r:embed="rId3" cstate="screen">
            <a:extLst>
              <a:ext uri="{28A0092B-C50C-407E-A947-70E740481C1C}">
                <a14:useLocalDpi xmlns="" xmlns:a14="http://schemas.microsoft.com/office/drawing/2010/main" val="0"/>
              </a:ext>
            </a:extLst>
          </a:blip>
          <a:stretch>
            <a:fillRect/>
          </a:stretch>
        </p:blipFill>
        <p:spPr>
          <a:xfrm>
            <a:off x="4648200" y="1447800"/>
            <a:ext cx="4356079" cy="44267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315395" name="Rectangle 3"/>
          <p:cNvSpPr>
            <a:spLocks noGrp="1" noChangeArrowheads="1"/>
          </p:cNvSpPr>
          <p:nvPr>
            <p:ph type="body" sz="half" idx="2"/>
          </p:nvPr>
        </p:nvSpPr>
        <p:spPr>
          <a:xfrm>
            <a:off x="457200" y="1435100"/>
            <a:ext cx="3962400" cy="4691063"/>
          </a:xfrm>
        </p:spPr>
        <p:txBody>
          <a:bodyPr/>
          <a:lstStyle/>
          <a:p>
            <a:pPr>
              <a:buFont typeface="Wingdings" pitchFamily="2" charset="2"/>
              <a:buNone/>
            </a:pPr>
            <a:r>
              <a:rPr lang="en-US" sz="2800" dirty="0"/>
              <a:t>Photograph </a:t>
            </a:r>
            <a:r>
              <a:rPr lang="en-US" sz="2800" dirty="0" smtClean="0"/>
              <a:t>8 – Here we are at about 9 years of age. Following diagnosis of hypothyroidism by our NHS paediatrician and treatment with thyroxine, my twin sister Donna’s growth is catching up with mine. </a:t>
            </a:r>
          </a:p>
          <a:p>
            <a:pPr>
              <a:buFont typeface="Wingdings" pitchFamily="2" charset="2"/>
              <a:buNone/>
            </a:pPr>
            <a:endParaRPr lang="en-US" sz="2800" dirty="0"/>
          </a:p>
        </p:txBody>
      </p:sp>
      <p:sp>
        <p:nvSpPr>
          <p:cNvPr id="5" name="Slide Number Placeholder 5"/>
          <p:cNvSpPr>
            <a:spLocks noGrp="1"/>
          </p:cNvSpPr>
          <p:nvPr>
            <p:ph type="sldNum" sz="quarter" idx="11"/>
          </p:nvPr>
        </p:nvSpPr>
        <p:spPr/>
        <p:txBody>
          <a:bodyPr/>
          <a:lstStyle/>
          <a:p>
            <a:fld id="{06B35473-D23E-4262-8177-626CCD3D1DAA}" type="slidenum">
              <a:rPr lang="en-US"/>
              <a:pPr/>
              <a:t>14</a:t>
            </a:fld>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A</a:t>
            </a:r>
            <a:endParaRPr lang="en-GB" dirty="0"/>
          </a:p>
        </p:txBody>
      </p:sp>
      <p:sp>
        <p:nvSpPr>
          <p:cNvPr id="3" name="Content Placeholder 2"/>
          <p:cNvSpPr>
            <a:spLocks noGrp="1"/>
          </p:cNvSpPr>
          <p:nvPr>
            <p:ph idx="1"/>
          </p:nvPr>
        </p:nvSpPr>
        <p:spPr/>
        <p:txBody>
          <a:bodyPr/>
          <a:lstStyle/>
          <a:p>
            <a:pPr marL="0" indent="0">
              <a:buNone/>
            </a:pPr>
            <a:r>
              <a:rPr lang="en-US" dirty="0">
                <a:solidFill>
                  <a:srgbClr val="BD47AF"/>
                </a:solidFill>
              </a:rPr>
              <a:t>Although hypothyroidism had a dramatic effect on my identical twin sister in comparison to myself, if someone had looked at my twin sister without looking at me, the impact of hypothyroidism would have been less obvious!</a:t>
            </a:r>
          </a:p>
          <a:p>
            <a:pPr marL="0" indent="0">
              <a:buNone/>
            </a:pPr>
            <a:endParaRPr lang="en-GB" dirty="0"/>
          </a:p>
        </p:txBody>
      </p:sp>
      <p:sp>
        <p:nvSpPr>
          <p:cNvPr id="4" name="Slide Number Placeholder 3"/>
          <p:cNvSpPr>
            <a:spLocks noGrp="1"/>
          </p:cNvSpPr>
          <p:nvPr>
            <p:ph type="sldNum" sz="quarter" idx="11"/>
          </p:nvPr>
        </p:nvSpPr>
        <p:spPr/>
        <p:txBody>
          <a:bodyPr/>
          <a:lstStyle/>
          <a:p>
            <a:fld id="{67859B42-0DA9-42E9-94B0-C290C432C2BD}" type="slidenum">
              <a:rPr lang="en-US" smtClean="0"/>
              <a:pPr/>
              <a:t>15</a:t>
            </a:fld>
            <a:endParaRPr lang="en-US" dirty="0"/>
          </a:p>
        </p:txBody>
      </p:sp>
    </p:spTree>
    <p:extLst>
      <p:ext uri="{BB962C8B-B14F-4D97-AF65-F5344CB8AC3E}">
        <p14:creationId xmlns="" xmlns:p14="http://schemas.microsoft.com/office/powerpoint/2010/main" val="157986305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rrowheads="1"/>
          </p:cNvSpPr>
          <p:nvPr>
            <p:ph type="title"/>
          </p:nvPr>
        </p:nvSpPr>
        <p:spPr/>
        <p:txBody>
          <a:bodyPr/>
          <a:lstStyle/>
          <a:p>
            <a:r>
              <a:rPr lang="en-US" sz="4400" dirty="0"/>
              <a:t>Section A</a:t>
            </a:r>
          </a:p>
        </p:txBody>
      </p:sp>
      <p:pic>
        <p:nvPicPr>
          <p:cNvPr id="317445" name="Picture 5" descr="scan7"/>
          <p:cNvPicPr>
            <a:picLocks noGrp="1" noChangeAspect="1" noChangeArrowheads="1"/>
          </p:cNvPicPr>
          <p:nvPr>
            <p:ph idx="1"/>
          </p:nvPr>
        </p:nvPicPr>
        <p:blipFill>
          <a:blip r:embed="rId3" cstate="screen">
            <a:extLst>
              <a:ext uri="{28A0092B-C50C-407E-A947-70E740481C1C}">
                <a14:useLocalDpi xmlns="" xmlns:a14="http://schemas.microsoft.com/office/drawing/2010/main" val="0"/>
              </a:ext>
            </a:extLst>
          </a:blip>
          <a:stretch>
            <a:fillRect/>
          </a:stretch>
        </p:blipFill>
        <p:spPr>
          <a:xfrm>
            <a:off x="4014456" y="1752600"/>
            <a:ext cx="4678694" cy="329302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317443" name="Rectangle 3"/>
          <p:cNvSpPr>
            <a:spLocks noGrp="1" noChangeArrowheads="1"/>
          </p:cNvSpPr>
          <p:nvPr>
            <p:ph type="body" sz="half" idx="2"/>
          </p:nvPr>
        </p:nvSpPr>
        <p:spPr>
          <a:xfrm>
            <a:off x="457200" y="1435100"/>
            <a:ext cx="3429000" cy="4691063"/>
          </a:xfrm>
        </p:spPr>
        <p:txBody>
          <a:bodyPr/>
          <a:lstStyle/>
          <a:p>
            <a:pPr>
              <a:buFont typeface="Wingdings" pitchFamily="2" charset="2"/>
              <a:buNone/>
            </a:pPr>
            <a:r>
              <a:rPr lang="en-US" sz="2800" dirty="0"/>
              <a:t>Photograph </a:t>
            </a:r>
            <a:r>
              <a:rPr lang="en-US" sz="2800" dirty="0" smtClean="0"/>
              <a:t>9 – At about age 10, I (Coralie) started to develop symptoms of hypothyroidism. In this photo you can see that I  (Coralie) have started to gain weight.</a:t>
            </a:r>
          </a:p>
          <a:p>
            <a:pPr>
              <a:buFont typeface="Wingdings" pitchFamily="2" charset="2"/>
              <a:buNone/>
            </a:pPr>
            <a:endParaRPr lang="en-US" sz="2800" dirty="0"/>
          </a:p>
        </p:txBody>
      </p:sp>
      <p:sp>
        <p:nvSpPr>
          <p:cNvPr id="5" name="Slide Number Placeholder 5"/>
          <p:cNvSpPr>
            <a:spLocks noGrp="1"/>
          </p:cNvSpPr>
          <p:nvPr>
            <p:ph type="sldNum" sz="quarter" idx="11"/>
          </p:nvPr>
        </p:nvSpPr>
        <p:spPr/>
        <p:txBody>
          <a:bodyPr/>
          <a:lstStyle/>
          <a:p>
            <a:fld id="{6A00171D-D5D5-4044-BE75-6A839350C863}" type="slidenum">
              <a:rPr lang="en-US"/>
              <a:pPr/>
              <a:t>16</a:t>
            </a:fld>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D9318EA6-06AD-4C33-8CE0-583D2ACF7CF8}" type="slidenum">
              <a:rPr lang="en-US"/>
              <a:pPr/>
              <a:t>17</a:t>
            </a:fld>
            <a:endParaRPr lang="en-US" dirty="0"/>
          </a:p>
        </p:txBody>
      </p:sp>
      <p:sp>
        <p:nvSpPr>
          <p:cNvPr id="319490" name="Rectangle 2"/>
          <p:cNvSpPr>
            <a:spLocks noGrp="1" noRot="1" noChangeArrowheads="1"/>
          </p:cNvSpPr>
          <p:nvPr>
            <p:ph type="title"/>
          </p:nvPr>
        </p:nvSpPr>
        <p:spPr/>
        <p:txBody>
          <a:bodyPr/>
          <a:lstStyle/>
          <a:p>
            <a:r>
              <a:rPr lang="en-US" dirty="0"/>
              <a:t>Section A</a:t>
            </a:r>
          </a:p>
        </p:txBody>
      </p:sp>
      <p:sp>
        <p:nvSpPr>
          <p:cNvPr id="319491" name="Rectangle 3"/>
          <p:cNvSpPr>
            <a:spLocks noGrp="1" noChangeArrowheads="1"/>
          </p:cNvSpPr>
          <p:nvPr>
            <p:ph type="body" idx="1"/>
          </p:nvPr>
        </p:nvSpPr>
        <p:spPr/>
        <p:txBody>
          <a:bodyPr/>
          <a:lstStyle/>
          <a:p>
            <a:pPr marL="0" indent="0">
              <a:buNone/>
            </a:pPr>
            <a:r>
              <a:rPr lang="en-US" dirty="0" smtClean="0"/>
              <a:t>I (Coralie) developed the following symptoms of hypothyroidism:</a:t>
            </a:r>
          </a:p>
          <a:p>
            <a:r>
              <a:rPr lang="en-US" dirty="0" smtClean="0"/>
              <a:t>Fatigue</a:t>
            </a:r>
          </a:p>
          <a:p>
            <a:r>
              <a:rPr lang="en-US" dirty="0" smtClean="0"/>
              <a:t>Breathlessness</a:t>
            </a:r>
          </a:p>
          <a:p>
            <a:r>
              <a:rPr lang="en-US" dirty="0" smtClean="0"/>
              <a:t>Weight gain</a:t>
            </a:r>
          </a:p>
          <a:p>
            <a:pPr marL="0" indent="0">
              <a:buNone/>
            </a:pPr>
            <a:r>
              <a:rPr lang="en-US" dirty="0" smtClean="0"/>
              <a:t>Fortunately, a diagnosis of hypothyroidism by our NHS paediatrician and thyroxine treatment led to recovery. </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Rot="1" noChangeArrowheads="1"/>
          </p:cNvSpPr>
          <p:nvPr>
            <p:ph type="title"/>
          </p:nvPr>
        </p:nvSpPr>
        <p:spPr/>
        <p:txBody>
          <a:bodyPr/>
          <a:lstStyle/>
          <a:p>
            <a:r>
              <a:rPr lang="en-US" sz="4400" dirty="0"/>
              <a:t>Section A</a:t>
            </a:r>
          </a:p>
        </p:txBody>
      </p:sp>
      <p:pic>
        <p:nvPicPr>
          <p:cNvPr id="320517" name="Picture 5" descr="scan8"/>
          <p:cNvPicPr>
            <a:picLocks noGrp="1" noChangeAspect="1" noChangeArrowheads="1"/>
          </p:cNvPicPr>
          <p:nvPr>
            <p:ph idx="1"/>
          </p:nvPr>
        </p:nvPicPr>
        <p:blipFill>
          <a:blip r:embed="rId3" cstate="screen">
            <a:extLst>
              <a:ext uri="{28A0092B-C50C-407E-A947-70E740481C1C}">
                <a14:useLocalDpi xmlns="" xmlns:a14="http://schemas.microsoft.com/office/drawing/2010/main" val="0"/>
              </a:ext>
            </a:extLst>
          </a:blip>
          <a:stretch>
            <a:fillRect/>
          </a:stretch>
        </p:blipFill>
        <p:spPr>
          <a:xfrm>
            <a:off x="4724400" y="1143000"/>
            <a:ext cx="3200872" cy="382024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320515" name="Rectangle 3"/>
          <p:cNvSpPr>
            <a:spLocks noGrp="1" noChangeArrowheads="1"/>
          </p:cNvSpPr>
          <p:nvPr>
            <p:ph type="body" sz="half" idx="2"/>
          </p:nvPr>
        </p:nvSpPr>
        <p:spPr>
          <a:xfrm>
            <a:off x="457200" y="1435100"/>
            <a:ext cx="4038600" cy="4691063"/>
          </a:xfrm>
        </p:spPr>
        <p:txBody>
          <a:bodyPr/>
          <a:lstStyle/>
          <a:p>
            <a:pPr>
              <a:buFont typeface="Wingdings" pitchFamily="2" charset="2"/>
              <a:buNone/>
            </a:pPr>
            <a:r>
              <a:rPr lang="en-US" sz="2800" dirty="0"/>
              <a:t>Photograph </a:t>
            </a:r>
            <a:r>
              <a:rPr lang="en-US" sz="2800" dirty="0" smtClean="0"/>
              <a:t>10 – In this photo, we are about sixteen years of age. You can see that our thyroxine treatment enabled us to regain normal development.</a:t>
            </a:r>
          </a:p>
          <a:p>
            <a:pPr>
              <a:buFont typeface="Wingdings" pitchFamily="2" charset="2"/>
              <a:buNone/>
            </a:pPr>
            <a:endParaRPr lang="en-US" sz="2800" dirty="0"/>
          </a:p>
        </p:txBody>
      </p:sp>
      <p:sp>
        <p:nvSpPr>
          <p:cNvPr id="5" name="Slide Number Placeholder 5"/>
          <p:cNvSpPr>
            <a:spLocks noGrp="1"/>
          </p:cNvSpPr>
          <p:nvPr>
            <p:ph type="sldNum" sz="quarter" idx="11"/>
          </p:nvPr>
        </p:nvSpPr>
        <p:spPr/>
        <p:txBody>
          <a:bodyPr/>
          <a:lstStyle/>
          <a:p>
            <a:fld id="{0B9885D0-1B41-4696-92C5-5E93D9B70523}" type="slidenum">
              <a:rPr lang="en-US"/>
              <a:pPr/>
              <a:t>18</a:t>
            </a:fld>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Rot="1" noChangeArrowheads="1"/>
          </p:cNvSpPr>
          <p:nvPr>
            <p:ph type="title"/>
          </p:nvPr>
        </p:nvSpPr>
        <p:spPr/>
        <p:txBody>
          <a:bodyPr/>
          <a:lstStyle/>
          <a:p>
            <a:r>
              <a:rPr lang="en-US" sz="4400" dirty="0"/>
              <a:t>Section A</a:t>
            </a:r>
          </a:p>
        </p:txBody>
      </p:sp>
      <p:pic>
        <p:nvPicPr>
          <p:cNvPr id="322565" name="Picture 5" descr="scan9"/>
          <p:cNvPicPr>
            <a:picLocks noGrp="1" noChangeAspect="1" noChangeArrowheads="1"/>
          </p:cNvPicPr>
          <p:nvPr>
            <p:ph idx="1"/>
          </p:nvPr>
        </p:nvPicPr>
        <p:blipFill>
          <a:blip r:embed="rId3" cstate="screen">
            <a:extLst>
              <a:ext uri="{28A0092B-C50C-407E-A947-70E740481C1C}">
                <a14:useLocalDpi xmlns="" xmlns:a14="http://schemas.microsoft.com/office/drawing/2010/main" val="0"/>
              </a:ext>
            </a:extLst>
          </a:blip>
          <a:stretch>
            <a:fillRect/>
          </a:stretch>
        </p:blipFill>
        <p:spPr>
          <a:xfrm>
            <a:off x="3575049" y="1676275"/>
            <a:ext cx="5369903" cy="32005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322563" name="Rectangle 3"/>
          <p:cNvSpPr>
            <a:spLocks noGrp="1" noChangeArrowheads="1"/>
          </p:cNvSpPr>
          <p:nvPr>
            <p:ph type="body" sz="half" idx="2"/>
          </p:nvPr>
        </p:nvSpPr>
        <p:spPr/>
        <p:txBody>
          <a:bodyPr/>
          <a:lstStyle/>
          <a:p>
            <a:pPr>
              <a:buFont typeface="Wingdings" pitchFamily="2" charset="2"/>
              <a:buNone/>
            </a:pPr>
            <a:r>
              <a:rPr lang="en-US" sz="2800" dirty="0"/>
              <a:t>Photograph </a:t>
            </a:r>
            <a:r>
              <a:rPr lang="en-US" sz="2800" dirty="0" smtClean="0"/>
              <a:t>11 – Here is a photo of us at 21 years of age, the year we both graduated from university with a 2.1 Bachelor of Science degree with honours. </a:t>
            </a:r>
          </a:p>
          <a:p>
            <a:pPr>
              <a:buFont typeface="Wingdings" pitchFamily="2" charset="2"/>
              <a:buNone/>
            </a:pPr>
            <a:endParaRPr lang="en-US" sz="2800" dirty="0"/>
          </a:p>
        </p:txBody>
      </p:sp>
      <p:sp>
        <p:nvSpPr>
          <p:cNvPr id="5" name="Slide Number Placeholder 5"/>
          <p:cNvSpPr>
            <a:spLocks noGrp="1"/>
          </p:cNvSpPr>
          <p:nvPr>
            <p:ph type="sldNum" sz="quarter" idx="11"/>
          </p:nvPr>
        </p:nvSpPr>
        <p:spPr/>
        <p:txBody>
          <a:bodyPr/>
          <a:lstStyle/>
          <a:p>
            <a:fld id="{36EE8B9E-E4A5-42D9-A05B-D635309766A7}" type="slidenum">
              <a:rPr lang="en-US"/>
              <a:pPr/>
              <a:t>19</a:t>
            </a:fld>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endParaRPr lang="en-GB" dirty="0"/>
          </a:p>
        </p:txBody>
      </p:sp>
      <p:sp>
        <p:nvSpPr>
          <p:cNvPr id="3" name="Content Placeholder 2"/>
          <p:cNvSpPr>
            <a:spLocks noGrp="1"/>
          </p:cNvSpPr>
          <p:nvPr>
            <p:ph idx="1"/>
          </p:nvPr>
        </p:nvSpPr>
        <p:spPr/>
        <p:txBody>
          <a:bodyPr/>
          <a:lstStyle/>
          <a:p>
            <a:pPr marL="0" indent="0">
              <a:buNone/>
            </a:pPr>
            <a:r>
              <a:rPr lang="en-US" sz="2400" dirty="0" smtClean="0"/>
              <a:t>The </a:t>
            </a:r>
            <a:r>
              <a:rPr lang="en-US" sz="2400" dirty="0"/>
              <a:t>information contained in this presentation relates to the individual experiences of the authors and should not  be used to diagnose disease or prescribe medicine and the authors and anyone involved in the production of this presentation assume no responsibility for such action.  Anyone requiring diagnosis, monitoring or treatment should always consult a qualified medical doctor on an individual basis.  This is not a medical presentation. </a:t>
            </a:r>
          </a:p>
          <a:p>
            <a:endParaRPr lang="en-GB" sz="2400" dirty="0"/>
          </a:p>
          <a:p>
            <a:pPr marL="0" indent="0">
              <a:buNone/>
            </a:pPr>
            <a:endParaRPr lang="en-GB" dirty="0"/>
          </a:p>
        </p:txBody>
      </p:sp>
      <p:sp>
        <p:nvSpPr>
          <p:cNvPr id="4" name="Slide Number Placeholder 3"/>
          <p:cNvSpPr>
            <a:spLocks noGrp="1"/>
          </p:cNvSpPr>
          <p:nvPr>
            <p:ph type="sldNum" sz="quarter" idx="11"/>
          </p:nvPr>
        </p:nvSpPr>
        <p:spPr/>
        <p:txBody>
          <a:bodyPr/>
          <a:lstStyle/>
          <a:p>
            <a:fld id="{67859B42-0DA9-42E9-94B0-C290C432C2BD}" type="slidenum">
              <a:rPr lang="en-US" smtClean="0"/>
              <a:pPr/>
              <a:t>2</a:t>
            </a:fld>
            <a:endParaRPr lang="en-US" dirty="0"/>
          </a:p>
        </p:txBody>
      </p:sp>
    </p:spTree>
    <p:extLst>
      <p:ext uri="{BB962C8B-B14F-4D97-AF65-F5344CB8AC3E}">
        <p14:creationId xmlns="" xmlns:p14="http://schemas.microsoft.com/office/powerpoint/2010/main" val="108874511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Rot="1" noChangeArrowheads="1"/>
          </p:cNvSpPr>
          <p:nvPr>
            <p:ph type="title"/>
          </p:nvPr>
        </p:nvSpPr>
        <p:spPr/>
        <p:txBody>
          <a:bodyPr/>
          <a:lstStyle/>
          <a:p>
            <a:r>
              <a:rPr lang="en-GB" u="sng" dirty="0"/>
              <a:t>Section </a:t>
            </a:r>
            <a:r>
              <a:rPr lang="en-GB" u="sng" dirty="0" smtClean="0"/>
              <a:t>B</a:t>
            </a:r>
            <a:endParaRPr lang="en-GB" u="sng" dirty="0"/>
          </a:p>
        </p:txBody>
      </p:sp>
      <p:sp>
        <p:nvSpPr>
          <p:cNvPr id="808963" name="Rectangle 3"/>
          <p:cNvSpPr>
            <a:spLocks noGrp="1" noChangeArrowheads="1"/>
          </p:cNvSpPr>
          <p:nvPr>
            <p:ph type="body" sz="half" idx="1"/>
          </p:nvPr>
        </p:nvSpPr>
        <p:spPr/>
        <p:txBody>
          <a:bodyPr/>
          <a:lstStyle/>
          <a:p>
            <a:pPr marL="0" indent="0" algn="ctr">
              <a:buNone/>
            </a:pPr>
            <a:r>
              <a:rPr lang="en-US" dirty="0" smtClean="0"/>
              <a:t>Our </a:t>
            </a:r>
            <a:r>
              <a:rPr lang="en-US" dirty="0"/>
              <a:t>experiences of under treated hypothyroidism in adulthood</a:t>
            </a:r>
          </a:p>
          <a:p>
            <a:pPr>
              <a:buFont typeface="Wingdings" pitchFamily="2" charset="2"/>
              <a:buNone/>
            </a:pPr>
            <a:endParaRPr lang="en-GB" dirty="0"/>
          </a:p>
        </p:txBody>
      </p:sp>
      <p:sp>
        <p:nvSpPr>
          <p:cNvPr id="4" name="Slide Number Placeholder 4"/>
          <p:cNvSpPr>
            <a:spLocks noGrp="1"/>
          </p:cNvSpPr>
          <p:nvPr>
            <p:ph type="sldNum" sz="quarter" idx="11"/>
          </p:nvPr>
        </p:nvSpPr>
        <p:spPr/>
        <p:txBody>
          <a:bodyPr/>
          <a:lstStyle/>
          <a:p>
            <a:fld id="{AE92755F-B556-41EF-8107-21A5F4565382}" type="slidenum">
              <a:rPr lang="en-US"/>
              <a:pPr/>
              <a:t>20</a:t>
            </a:fld>
            <a:endParaRPr lang="en-US" dirty="0"/>
          </a:p>
        </p:txBody>
      </p:sp>
      <p:pic>
        <p:nvPicPr>
          <p:cNvPr id="1026" name="Picture 2" descr="C:\Program Files (x86)\Microsoft Office\MEDIA\CAGCAT10\j0240719.wmf"/>
          <p:cNvPicPr>
            <a:picLocks noGrp="1" noChangeAspect="1" noChangeArrowheads="1"/>
          </p:cNvPicPr>
          <p:nvPr>
            <p:ph sz="half" idx="2"/>
          </p:nvPr>
        </p:nvPicPr>
        <p:blipFill>
          <a:blip r:embed="rId3" cstate="screen">
            <a:extLst>
              <a:ext uri="{28A0092B-C50C-407E-A947-70E740481C1C}">
                <a14:useLocalDpi xmlns="" xmlns:a14="http://schemas.microsoft.com/office/drawing/2010/main" val="0"/>
              </a:ext>
            </a:extLst>
          </a:blip>
          <a:srcRect/>
          <a:stretch>
            <a:fillRect/>
          </a:stretch>
        </p:blipFill>
        <p:spPr bwMode="auto">
          <a:xfrm>
            <a:off x="3989984" y="4118890"/>
            <a:ext cx="1164031" cy="182697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Rectangle 2"/>
          <p:cNvSpPr>
            <a:spLocks noGrp="1" noRot="1" noChangeArrowheads="1"/>
          </p:cNvSpPr>
          <p:nvPr>
            <p:ph type="title"/>
          </p:nvPr>
        </p:nvSpPr>
        <p:spPr/>
        <p:txBody>
          <a:bodyPr/>
          <a:lstStyle/>
          <a:p>
            <a:r>
              <a:rPr lang="en-GB" sz="4400" dirty="0"/>
              <a:t>Section </a:t>
            </a:r>
            <a:r>
              <a:rPr lang="en-GB" sz="4400" dirty="0" smtClean="0"/>
              <a:t>B</a:t>
            </a:r>
            <a:endParaRPr lang="en-GB" sz="4400" dirty="0"/>
          </a:p>
        </p:txBody>
      </p:sp>
      <p:pic>
        <p:nvPicPr>
          <p:cNvPr id="1028" name="Picture 4" descr="C:\Program Files (x86)\Microsoft Office\MEDIA\CAGCAT10\j0186348.wmf"/>
          <p:cNvPicPr>
            <a:picLocks noGrp="1" noChangeAspect="1" noChangeArrowheads="1"/>
          </p:cNvPicPr>
          <p:nvPr>
            <p:ph idx="1"/>
          </p:nvPr>
        </p:nvPicPr>
        <p:blipFill>
          <a:blip r:embed="rId3" cstate="screen">
            <a:extLst>
              <a:ext uri="{28A0092B-C50C-407E-A947-70E740481C1C}">
                <a14:useLocalDpi xmlns="" xmlns:a14="http://schemas.microsoft.com/office/drawing/2010/main" val="0"/>
              </a:ext>
            </a:extLst>
          </a:blip>
          <a:stretch>
            <a:fillRect/>
          </a:stretch>
        </p:blipFill>
        <p:spPr bwMode="auto">
          <a:xfrm>
            <a:off x="5105400" y="2133600"/>
            <a:ext cx="2286000" cy="321012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 Placeholder 1"/>
          <p:cNvSpPr>
            <a:spLocks noGrp="1"/>
          </p:cNvSpPr>
          <p:nvPr>
            <p:ph type="body" sz="half" idx="2"/>
          </p:nvPr>
        </p:nvSpPr>
        <p:spPr>
          <a:xfrm>
            <a:off x="457200" y="1435100"/>
            <a:ext cx="4419600" cy="4691063"/>
          </a:xfrm>
        </p:spPr>
        <p:txBody>
          <a:bodyPr/>
          <a:lstStyle/>
          <a:p>
            <a:r>
              <a:rPr lang="en-GB" sz="3200" dirty="0" smtClean="0"/>
              <a:t>In our early thirties, even though we were working and felt well, our blood test results prompted NHS doctors to halve our daily thyroxine dose.  </a:t>
            </a:r>
            <a:endParaRPr lang="en-GB" sz="3200" dirty="0"/>
          </a:p>
        </p:txBody>
      </p:sp>
      <p:sp>
        <p:nvSpPr>
          <p:cNvPr id="4" name="Slide Number Placeholder 4"/>
          <p:cNvSpPr>
            <a:spLocks noGrp="1"/>
          </p:cNvSpPr>
          <p:nvPr>
            <p:ph type="sldNum" sz="quarter" idx="11"/>
          </p:nvPr>
        </p:nvSpPr>
        <p:spPr/>
        <p:txBody>
          <a:bodyPr/>
          <a:lstStyle/>
          <a:p>
            <a:fld id="{12DBA9F3-DCFF-46DD-A2CF-306C22A263FA}" type="slidenum">
              <a:rPr lang="en-US"/>
              <a:pPr/>
              <a:t>21</a:t>
            </a:fld>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B</a:t>
            </a:r>
            <a:endParaRPr lang="en-GB" dirty="0"/>
          </a:p>
        </p:txBody>
      </p:sp>
      <p:sp>
        <p:nvSpPr>
          <p:cNvPr id="3" name="Content Placeholder 2"/>
          <p:cNvSpPr>
            <a:spLocks noGrp="1"/>
          </p:cNvSpPr>
          <p:nvPr>
            <p:ph idx="1"/>
          </p:nvPr>
        </p:nvSpPr>
        <p:spPr>
          <a:xfrm>
            <a:off x="457200" y="1143000"/>
            <a:ext cx="8229600" cy="4983163"/>
          </a:xfrm>
        </p:spPr>
        <p:txBody>
          <a:bodyPr/>
          <a:lstStyle/>
          <a:p>
            <a:pPr marL="0" indent="0">
              <a:lnSpc>
                <a:spcPct val="90000"/>
              </a:lnSpc>
              <a:buNone/>
            </a:pPr>
            <a:r>
              <a:rPr lang="en-US" dirty="0" smtClean="0"/>
              <a:t>We developed symptoms of hypothyroidism such as:</a:t>
            </a:r>
            <a:endParaRPr lang="en-US" dirty="0"/>
          </a:p>
          <a:p>
            <a:pPr>
              <a:lnSpc>
                <a:spcPct val="90000"/>
              </a:lnSpc>
            </a:pPr>
            <a:r>
              <a:rPr lang="en-US" dirty="0" smtClean="0"/>
              <a:t>Fatigue</a:t>
            </a:r>
            <a:endParaRPr lang="en-US" dirty="0"/>
          </a:p>
          <a:p>
            <a:pPr>
              <a:lnSpc>
                <a:spcPct val="90000"/>
              </a:lnSpc>
            </a:pPr>
            <a:r>
              <a:rPr lang="en-US" dirty="0"/>
              <a:t>Breathlessness</a:t>
            </a:r>
          </a:p>
          <a:p>
            <a:pPr>
              <a:lnSpc>
                <a:spcPct val="90000"/>
              </a:lnSpc>
            </a:pPr>
            <a:r>
              <a:rPr lang="en-US" dirty="0"/>
              <a:t>Hand, wrist &amp; forearm pain</a:t>
            </a:r>
          </a:p>
          <a:p>
            <a:pPr>
              <a:lnSpc>
                <a:spcPct val="90000"/>
              </a:lnSpc>
            </a:pPr>
            <a:r>
              <a:rPr lang="en-US" dirty="0" smtClean="0"/>
              <a:t>Weight gain despite reduced appetite</a:t>
            </a:r>
            <a:endParaRPr lang="en-US" dirty="0"/>
          </a:p>
          <a:p>
            <a:pPr>
              <a:lnSpc>
                <a:spcPct val="90000"/>
              </a:lnSpc>
            </a:pPr>
            <a:r>
              <a:rPr lang="en-US" dirty="0"/>
              <a:t>Cold sensitivity</a:t>
            </a:r>
          </a:p>
          <a:p>
            <a:pPr>
              <a:lnSpc>
                <a:spcPct val="90000"/>
              </a:lnSpc>
            </a:pPr>
            <a:r>
              <a:rPr lang="en-US" dirty="0"/>
              <a:t>Headaches</a:t>
            </a:r>
          </a:p>
          <a:p>
            <a:pPr>
              <a:lnSpc>
                <a:spcPct val="90000"/>
              </a:lnSpc>
            </a:pPr>
            <a:r>
              <a:rPr lang="en-US" dirty="0"/>
              <a:t>Chest pains</a:t>
            </a:r>
          </a:p>
          <a:p>
            <a:pPr>
              <a:lnSpc>
                <a:spcPct val="90000"/>
              </a:lnSpc>
            </a:pPr>
            <a:r>
              <a:rPr lang="en-US" dirty="0"/>
              <a:t>Nausea, retching &amp; severe balance problems</a:t>
            </a:r>
          </a:p>
        </p:txBody>
      </p:sp>
      <p:sp>
        <p:nvSpPr>
          <p:cNvPr id="4" name="Slide Number Placeholder 3"/>
          <p:cNvSpPr>
            <a:spLocks noGrp="1"/>
          </p:cNvSpPr>
          <p:nvPr>
            <p:ph type="sldNum" sz="quarter" idx="11"/>
          </p:nvPr>
        </p:nvSpPr>
        <p:spPr/>
        <p:txBody>
          <a:bodyPr/>
          <a:lstStyle/>
          <a:p>
            <a:fld id="{67859B42-0DA9-42E9-94B0-C290C432C2BD}" type="slidenum">
              <a:rPr lang="en-US" smtClean="0"/>
              <a:pPr/>
              <a:t>22</a:t>
            </a:fld>
            <a:endParaRPr lang="en-US" dirty="0"/>
          </a:p>
        </p:txBody>
      </p:sp>
    </p:spTree>
    <p:extLst>
      <p:ext uri="{BB962C8B-B14F-4D97-AF65-F5344CB8AC3E}">
        <p14:creationId xmlns="" xmlns:p14="http://schemas.microsoft.com/office/powerpoint/2010/main" val="6214357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B</a:t>
            </a:r>
            <a:endParaRPr lang="en-GB" dirty="0"/>
          </a:p>
        </p:txBody>
      </p:sp>
      <p:sp>
        <p:nvSpPr>
          <p:cNvPr id="3" name="Content Placeholder 2"/>
          <p:cNvSpPr>
            <a:spLocks noGrp="1"/>
          </p:cNvSpPr>
          <p:nvPr>
            <p:ph idx="1"/>
          </p:nvPr>
        </p:nvSpPr>
        <p:spPr/>
        <p:txBody>
          <a:bodyPr/>
          <a:lstStyle/>
          <a:p>
            <a:pPr marL="0" indent="0">
              <a:buNone/>
            </a:pPr>
            <a:r>
              <a:rPr lang="en-GB" dirty="0" smtClean="0"/>
              <a:t>We continued to suffer from symptoms </a:t>
            </a:r>
            <a:r>
              <a:rPr lang="en-GB" dirty="0"/>
              <a:t>of </a:t>
            </a:r>
            <a:r>
              <a:rPr lang="en-GB" dirty="0" smtClean="0"/>
              <a:t>hypothyroidism. An eventual rise in our thyroid stimulating hormone (TSH) levels above the reference range led </a:t>
            </a:r>
            <a:r>
              <a:rPr lang="en-GB" dirty="0"/>
              <a:t>to our thyroxine dose being increased to ¾ of the original dose</a:t>
            </a:r>
            <a:r>
              <a:rPr lang="en-GB" dirty="0" smtClean="0"/>
              <a:t>. On ¾ of the original dose of thyroxine, our TSH levels were at the lower end of the reference range but we continued to suffer from severe symptoms of hypothyroidism!  </a:t>
            </a:r>
            <a:endParaRPr lang="en-GB" dirty="0"/>
          </a:p>
          <a:p>
            <a:endParaRPr lang="en-GB" dirty="0"/>
          </a:p>
        </p:txBody>
      </p:sp>
      <p:sp>
        <p:nvSpPr>
          <p:cNvPr id="4" name="Slide Number Placeholder 3"/>
          <p:cNvSpPr>
            <a:spLocks noGrp="1"/>
          </p:cNvSpPr>
          <p:nvPr>
            <p:ph type="sldNum" sz="quarter" idx="11"/>
          </p:nvPr>
        </p:nvSpPr>
        <p:spPr/>
        <p:txBody>
          <a:bodyPr/>
          <a:lstStyle/>
          <a:p>
            <a:fld id="{67859B42-0DA9-42E9-94B0-C290C432C2BD}" type="slidenum">
              <a:rPr lang="en-US" smtClean="0"/>
              <a:pPr/>
              <a:t>23</a:t>
            </a:fld>
            <a:endParaRPr lang="en-US" dirty="0"/>
          </a:p>
        </p:txBody>
      </p:sp>
    </p:spTree>
    <p:extLst>
      <p:ext uri="{BB962C8B-B14F-4D97-AF65-F5344CB8AC3E}">
        <p14:creationId xmlns="" xmlns:p14="http://schemas.microsoft.com/office/powerpoint/2010/main" val="398786144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2"/>
          <p:cNvSpPr>
            <a:spLocks noGrp="1" noRot="1" noChangeArrowheads="1"/>
          </p:cNvSpPr>
          <p:nvPr>
            <p:ph type="title"/>
          </p:nvPr>
        </p:nvSpPr>
        <p:spPr/>
        <p:txBody>
          <a:bodyPr/>
          <a:lstStyle/>
          <a:p>
            <a:r>
              <a:rPr lang="en-GB" sz="4400" dirty="0"/>
              <a:t>Section </a:t>
            </a:r>
            <a:r>
              <a:rPr lang="en-GB" sz="4400" dirty="0" smtClean="0"/>
              <a:t>B</a:t>
            </a:r>
            <a:endParaRPr lang="en-GB" sz="4400" dirty="0"/>
          </a:p>
        </p:txBody>
      </p:sp>
      <p:pic>
        <p:nvPicPr>
          <p:cNvPr id="748551" name="Picture 7" descr="j0293828"/>
          <p:cNvPicPr>
            <a:picLocks noGrp="1" noChangeAspect="1" noChangeArrowheads="1"/>
          </p:cNvPicPr>
          <p:nvPr>
            <p:ph idx="1"/>
          </p:nvPr>
        </p:nvPicPr>
        <p:blipFill>
          <a:blip r:embed="rId3" cstate="screen">
            <a:extLst>
              <a:ext uri="{28A0092B-C50C-407E-A947-70E740481C1C}">
                <a14:useLocalDpi xmlns="" xmlns:a14="http://schemas.microsoft.com/office/drawing/2010/main" val="0"/>
              </a:ext>
            </a:extLst>
          </a:blip>
          <a:stretch>
            <a:fillRect/>
          </a:stretch>
        </p:blipFill>
        <p:spPr>
          <a:xfrm>
            <a:off x="7162800" y="228600"/>
            <a:ext cx="1744675" cy="1836115"/>
          </a:xfrm>
        </p:spPr>
      </p:pic>
      <p:sp>
        <p:nvSpPr>
          <p:cNvPr id="2" name="Text Placeholder 1"/>
          <p:cNvSpPr>
            <a:spLocks noGrp="1"/>
          </p:cNvSpPr>
          <p:nvPr>
            <p:ph type="body" sz="half" idx="2"/>
          </p:nvPr>
        </p:nvSpPr>
        <p:spPr>
          <a:xfrm>
            <a:off x="457200" y="1435100"/>
            <a:ext cx="8229600" cy="4691063"/>
          </a:xfrm>
        </p:spPr>
        <p:txBody>
          <a:bodyPr/>
          <a:lstStyle/>
          <a:p>
            <a:endParaRPr lang="en-GB" sz="3200" dirty="0" smtClean="0"/>
          </a:p>
          <a:p>
            <a:r>
              <a:rPr lang="en-GB" sz="3200" dirty="0" smtClean="0"/>
              <a:t>We were unable to function but despite </a:t>
            </a:r>
            <a:r>
              <a:rPr lang="en-GB" sz="3200" dirty="0"/>
              <a:t>our deterioration, our low TSH levels meant that our doctors </a:t>
            </a:r>
            <a:r>
              <a:rPr lang="en-GB" sz="3200" dirty="0" smtClean="0"/>
              <a:t>considered us to be on the correct dose of thyroxine and were </a:t>
            </a:r>
            <a:r>
              <a:rPr lang="en-GB" sz="3200" dirty="0"/>
              <a:t>unwilling to increase our thyroxine dose to its original level</a:t>
            </a:r>
            <a:r>
              <a:rPr lang="en-GB" sz="3200" dirty="0" smtClean="0"/>
              <a:t>. We were rendered unable to function due to the exhaustion, carpal tunnel syndrome, balance problems and chest pains. </a:t>
            </a:r>
            <a:endParaRPr lang="en-GB" sz="3200" dirty="0"/>
          </a:p>
          <a:p>
            <a:endParaRPr lang="en-GB" sz="3200" dirty="0"/>
          </a:p>
        </p:txBody>
      </p:sp>
      <p:sp>
        <p:nvSpPr>
          <p:cNvPr id="4" name="Slide Number Placeholder 4"/>
          <p:cNvSpPr>
            <a:spLocks noGrp="1"/>
          </p:cNvSpPr>
          <p:nvPr>
            <p:ph type="sldNum" sz="quarter" idx="11"/>
          </p:nvPr>
        </p:nvSpPr>
        <p:spPr/>
        <p:txBody>
          <a:bodyPr/>
          <a:lstStyle/>
          <a:p>
            <a:fld id="{9D321E62-7B0D-4FF8-A6A9-6ACA94E8F964}" type="slidenum">
              <a:rPr lang="en-US"/>
              <a:pPr/>
              <a:t>24</a:t>
            </a:fld>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Section B</a:t>
            </a:r>
            <a:endParaRPr lang="en-GB" dirty="0"/>
          </a:p>
        </p:txBody>
      </p:sp>
      <p:sp>
        <p:nvSpPr>
          <p:cNvPr id="2" name="Text Placeholder 1"/>
          <p:cNvSpPr>
            <a:spLocks noGrp="1"/>
          </p:cNvSpPr>
          <p:nvPr>
            <p:ph type="body" sz="half" idx="1"/>
          </p:nvPr>
        </p:nvSpPr>
        <p:spPr/>
        <p:txBody>
          <a:bodyPr/>
          <a:lstStyle/>
          <a:p>
            <a:pPr marL="0" indent="0" algn="just">
              <a:buNone/>
            </a:pPr>
            <a:r>
              <a:rPr lang="en-GB" dirty="0"/>
              <a:t>It is of concern that in our case there was not a consistent correlation between our symptoms of hypothyroidism and our TSH levels. This possibility needs to be recognised. </a:t>
            </a:r>
          </a:p>
          <a:p>
            <a:endParaRPr lang="en-GB" dirty="0"/>
          </a:p>
        </p:txBody>
      </p:sp>
      <p:sp>
        <p:nvSpPr>
          <p:cNvPr id="5" name="Slide Number Placeholder 4"/>
          <p:cNvSpPr>
            <a:spLocks noGrp="1"/>
          </p:cNvSpPr>
          <p:nvPr>
            <p:ph type="sldNum" sz="quarter" idx="11"/>
          </p:nvPr>
        </p:nvSpPr>
        <p:spPr/>
        <p:txBody>
          <a:bodyPr/>
          <a:lstStyle/>
          <a:p>
            <a:fld id="{A779943A-C2B3-41CD-8575-FDB5C4851A93}" type="slidenum">
              <a:rPr lang="en-US" smtClean="0"/>
              <a:pPr/>
              <a:t>25</a:t>
            </a:fld>
            <a:endParaRPr lang="en-US" dirty="0"/>
          </a:p>
        </p:txBody>
      </p:sp>
      <p:pic>
        <p:nvPicPr>
          <p:cNvPr id="2050" name="Picture 2" descr="C:\Program Files (x86)\Microsoft Office\MEDIA\CAGCAT10\j0301252.wmf"/>
          <p:cNvPicPr>
            <a:picLocks noGrp="1" noChangeAspect="1" noChangeArrowheads="1"/>
          </p:cNvPicPr>
          <p:nvPr>
            <p:ph sz="half" idx="2"/>
          </p:nvPr>
        </p:nvPicPr>
        <p:blipFill>
          <a:blip r:embed="rId2" cstate="screen">
            <a:extLst>
              <a:ext uri="{28A0092B-C50C-407E-A947-70E740481C1C}">
                <a14:useLocalDpi xmlns="" xmlns:a14="http://schemas.microsoft.com/office/drawing/2010/main" val="0"/>
              </a:ext>
            </a:extLst>
          </a:blip>
          <a:srcRect/>
          <a:stretch>
            <a:fillRect/>
          </a:stretch>
        </p:blipFill>
        <p:spPr bwMode="auto">
          <a:xfrm>
            <a:off x="3657143" y="4249649"/>
            <a:ext cx="1829714" cy="15654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0327542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6" name="Rectangle 4"/>
          <p:cNvSpPr>
            <a:spLocks noGrp="1" noRot="1" noChangeArrowheads="1"/>
          </p:cNvSpPr>
          <p:nvPr>
            <p:ph type="title"/>
          </p:nvPr>
        </p:nvSpPr>
        <p:spPr/>
        <p:txBody>
          <a:bodyPr/>
          <a:lstStyle/>
          <a:p>
            <a:r>
              <a:rPr lang="en-GB" sz="4400" dirty="0"/>
              <a:t>Section </a:t>
            </a:r>
            <a:r>
              <a:rPr lang="en-GB" sz="4400" dirty="0" smtClean="0"/>
              <a:t>B</a:t>
            </a:r>
            <a:endParaRPr lang="en-GB" sz="4400" dirty="0"/>
          </a:p>
        </p:txBody>
      </p:sp>
      <p:sp>
        <p:nvSpPr>
          <p:cNvPr id="2" name="Text Placeholder 1"/>
          <p:cNvSpPr>
            <a:spLocks noGrp="1"/>
          </p:cNvSpPr>
          <p:nvPr>
            <p:ph type="body" sz="half" idx="1"/>
          </p:nvPr>
        </p:nvSpPr>
        <p:spPr/>
        <p:txBody>
          <a:bodyPr/>
          <a:lstStyle/>
          <a:p>
            <a:pPr marL="0" indent="0">
              <a:buNone/>
            </a:pPr>
            <a:r>
              <a:rPr lang="en-GB" sz="3200" dirty="0" smtClean="0"/>
              <a:t>Much </a:t>
            </a:r>
            <a:r>
              <a:rPr lang="en-GB" sz="3200" dirty="0"/>
              <a:t>time passed before we succeeded </a:t>
            </a:r>
            <a:r>
              <a:rPr lang="en-GB" sz="3200" dirty="0" smtClean="0"/>
              <a:t>in </a:t>
            </a:r>
            <a:r>
              <a:rPr lang="en-GB" sz="3200" dirty="0"/>
              <a:t>finding a </a:t>
            </a:r>
            <a:r>
              <a:rPr lang="en-GB" sz="3200" dirty="0" smtClean="0"/>
              <a:t>doctor </a:t>
            </a:r>
            <a:r>
              <a:rPr lang="en-GB" sz="3200" dirty="0"/>
              <a:t>who was able to help us find the optimal thyroid treatment for our individual needs. </a:t>
            </a:r>
          </a:p>
        </p:txBody>
      </p:sp>
      <p:pic>
        <p:nvPicPr>
          <p:cNvPr id="760838" name="Picture 6" descr="j0234131"/>
          <p:cNvPicPr>
            <a:picLocks noGrp="1" noChangeAspect="1" noChangeArrowheads="1"/>
          </p:cNvPicPr>
          <p:nvPr>
            <p:ph sz="half" idx="2"/>
          </p:nvPr>
        </p:nvPicPr>
        <p:blipFill>
          <a:blip r:embed="rId3" cstate="screen">
            <a:extLst>
              <a:ext uri="{28A0092B-C50C-407E-A947-70E740481C1C}">
                <a14:useLocalDpi xmlns="" xmlns:a14="http://schemas.microsoft.com/office/drawing/2010/main" val="0"/>
              </a:ext>
            </a:extLst>
          </a:blip>
          <a:stretch>
            <a:fillRect/>
          </a:stretch>
        </p:blipFill>
        <p:spPr>
          <a:xfrm>
            <a:off x="3733800" y="4572000"/>
            <a:ext cx="1952531" cy="2076261"/>
          </a:xfrm>
        </p:spPr>
      </p:pic>
      <p:sp>
        <p:nvSpPr>
          <p:cNvPr id="4" name="Slide Number Placeholder 4"/>
          <p:cNvSpPr>
            <a:spLocks noGrp="1"/>
          </p:cNvSpPr>
          <p:nvPr>
            <p:ph type="sldNum" sz="quarter" idx="11"/>
          </p:nvPr>
        </p:nvSpPr>
        <p:spPr/>
        <p:txBody>
          <a:bodyPr/>
          <a:lstStyle/>
          <a:p>
            <a:fld id="{17FD5B5A-26D5-4B3D-86B9-C3349170A3F5}" type="slidenum">
              <a:rPr lang="en-US"/>
              <a:pPr/>
              <a:t>26</a:t>
            </a:fld>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Rectangle 2"/>
          <p:cNvSpPr>
            <a:spLocks noGrp="1" noRot="1" noChangeArrowheads="1"/>
          </p:cNvSpPr>
          <p:nvPr>
            <p:ph type="title"/>
          </p:nvPr>
        </p:nvSpPr>
        <p:spPr/>
        <p:txBody>
          <a:bodyPr/>
          <a:lstStyle/>
          <a:p>
            <a:r>
              <a:rPr lang="en-GB" sz="4400" dirty="0"/>
              <a:t>Section </a:t>
            </a:r>
            <a:r>
              <a:rPr lang="en-GB" sz="4400" dirty="0" smtClean="0"/>
              <a:t>B</a:t>
            </a:r>
            <a:endParaRPr lang="en-GB" sz="4400" dirty="0"/>
          </a:p>
        </p:txBody>
      </p:sp>
      <p:sp>
        <p:nvSpPr>
          <p:cNvPr id="763907" name="Rectangle 3"/>
          <p:cNvSpPr>
            <a:spLocks noGrp="1" noChangeArrowheads="1"/>
          </p:cNvSpPr>
          <p:nvPr>
            <p:ph type="body" sz="half" idx="1"/>
          </p:nvPr>
        </p:nvSpPr>
        <p:spPr>
          <a:xfrm>
            <a:off x="304800" y="1143000"/>
            <a:ext cx="8610600" cy="2643188"/>
          </a:xfrm>
        </p:spPr>
        <p:txBody>
          <a:bodyPr/>
          <a:lstStyle/>
          <a:p>
            <a:pPr marL="0" indent="0">
              <a:buNone/>
            </a:pPr>
            <a:r>
              <a:rPr lang="en-GB" sz="2800" dirty="0"/>
              <a:t>Our </a:t>
            </a:r>
            <a:r>
              <a:rPr lang="en-GB" sz="2800" dirty="0" smtClean="0"/>
              <a:t>prescribed thyroid </a:t>
            </a:r>
            <a:r>
              <a:rPr lang="en-GB" sz="2800" dirty="0"/>
              <a:t>treatment was carefully adjusted in the order </a:t>
            </a:r>
            <a:r>
              <a:rPr lang="en-GB" sz="2800" dirty="0" smtClean="0"/>
              <a:t>listed:    </a:t>
            </a:r>
            <a:endParaRPr lang="en-GB" sz="2800" dirty="0"/>
          </a:p>
          <a:p>
            <a:r>
              <a:rPr lang="en-GB" sz="2800" dirty="0" smtClean="0"/>
              <a:t>An </a:t>
            </a:r>
            <a:r>
              <a:rPr lang="en-GB" sz="2800" dirty="0"/>
              <a:t>increase in our thyroxine </a:t>
            </a:r>
            <a:r>
              <a:rPr lang="en-GB" sz="2800" dirty="0" smtClean="0"/>
              <a:t>(T4) dose</a:t>
            </a:r>
            <a:endParaRPr lang="en-GB" sz="2800" dirty="0"/>
          </a:p>
          <a:p>
            <a:r>
              <a:rPr lang="en-GB" sz="2800" dirty="0" smtClean="0"/>
              <a:t>The inclusion of </a:t>
            </a:r>
            <a:r>
              <a:rPr lang="en-GB" sz="2800" dirty="0"/>
              <a:t>tri-iodothyronine </a:t>
            </a:r>
            <a:r>
              <a:rPr lang="en-GB" sz="2800" dirty="0" smtClean="0"/>
              <a:t>(T3) with </a:t>
            </a:r>
            <a:r>
              <a:rPr lang="en-GB" sz="2800" dirty="0"/>
              <a:t>our thyroxine </a:t>
            </a:r>
            <a:r>
              <a:rPr lang="en-GB" sz="2800" dirty="0" smtClean="0"/>
              <a:t>treatment </a:t>
            </a:r>
            <a:endParaRPr lang="en-GB" sz="2800" dirty="0"/>
          </a:p>
          <a:p>
            <a:r>
              <a:rPr lang="en-GB" sz="2800" dirty="0" smtClean="0"/>
              <a:t>Provision of Natural </a:t>
            </a:r>
            <a:r>
              <a:rPr lang="en-GB" sz="2800" dirty="0"/>
              <a:t>Desiccated Thyroid </a:t>
            </a:r>
            <a:r>
              <a:rPr lang="en-GB" sz="2800" dirty="0" smtClean="0"/>
              <a:t> treatment (NDT)  </a:t>
            </a:r>
            <a:endParaRPr lang="en-GB" sz="2800" dirty="0"/>
          </a:p>
        </p:txBody>
      </p:sp>
      <p:pic>
        <p:nvPicPr>
          <p:cNvPr id="6" name="Picture 6" descr="scan10"/>
          <p:cNvPicPr>
            <a:picLocks noGrp="1" noChangeAspect="1" noChangeArrowheads="1"/>
          </p:cNvPicPr>
          <p:nvPr>
            <p:ph sz="half" idx="2"/>
          </p:nvPr>
        </p:nvPicPr>
        <p:blipFill>
          <a:blip r:embed="rId3" cstate="screen">
            <a:extLst>
              <a:ext uri="{28A0092B-C50C-407E-A947-70E740481C1C}">
                <a14:useLocalDpi xmlns="" xmlns:a14="http://schemas.microsoft.com/office/drawing/2010/main" val="0"/>
              </a:ext>
            </a:extLst>
          </a:blip>
          <a:stretch>
            <a:fillRect/>
          </a:stretch>
        </p:blipFill>
        <p:spPr bwMode="auto">
          <a:xfrm>
            <a:off x="2057400" y="4572000"/>
            <a:ext cx="5262210" cy="209490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Slide Number Placeholder 4"/>
          <p:cNvSpPr>
            <a:spLocks noGrp="1"/>
          </p:cNvSpPr>
          <p:nvPr>
            <p:ph type="sldNum" sz="quarter" idx="11"/>
          </p:nvPr>
        </p:nvSpPr>
        <p:spPr/>
        <p:txBody>
          <a:bodyPr/>
          <a:lstStyle/>
          <a:p>
            <a:fld id="{D3A07BA4-7E30-455B-AD40-2036237BDCDB}" type="slidenum">
              <a:rPr lang="en-US"/>
              <a:pPr/>
              <a:t>27</a:t>
            </a:fld>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lstStyle/>
          <a:p>
            <a:r>
              <a:rPr lang="en-GB" dirty="0" smtClean="0"/>
              <a:t>Section B</a:t>
            </a:r>
            <a:endParaRPr lang="en-GB" dirty="0"/>
          </a:p>
        </p:txBody>
      </p:sp>
      <p:sp>
        <p:nvSpPr>
          <p:cNvPr id="3" name="Content Placeholder 2"/>
          <p:cNvSpPr>
            <a:spLocks noGrp="1"/>
          </p:cNvSpPr>
          <p:nvPr>
            <p:ph idx="1"/>
          </p:nvPr>
        </p:nvSpPr>
        <p:spPr>
          <a:xfrm>
            <a:off x="228600" y="1143000"/>
            <a:ext cx="8686800" cy="4983163"/>
          </a:xfrm>
        </p:spPr>
        <p:txBody>
          <a:bodyPr/>
          <a:lstStyle/>
          <a:p>
            <a:pPr marL="0" indent="0">
              <a:buNone/>
            </a:pPr>
            <a:r>
              <a:rPr lang="en-GB" dirty="0" smtClean="0"/>
              <a:t>As our prescribed thyroid treatment was adjusted, our </a:t>
            </a:r>
            <a:r>
              <a:rPr lang="en-GB" dirty="0"/>
              <a:t>physical and mental wellbeing improved</a:t>
            </a:r>
            <a:r>
              <a:rPr lang="en-GB" dirty="0" smtClean="0"/>
              <a:t>. Eventually we were prescribed Natural Desiccated Thyroid treatment on its own. Although we had found thyroxine to be satisfactory for many years, in our case it was necessary for our treatment to be changed to Natural Desiccated Thyroid treatment in order for us to recover from under treated hypothyroidism. This possibility also needs recognition.</a:t>
            </a:r>
            <a:endParaRPr lang="en-GB" dirty="0"/>
          </a:p>
        </p:txBody>
      </p:sp>
      <p:sp>
        <p:nvSpPr>
          <p:cNvPr id="4" name="Slide Number Placeholder 3"/>
          <p:cNvSpPr>
            <a:spLocks noGrp="1"/>
          </p:cNvSpPr>
          <p:nvPr>
            <p:ph type="sldNum" sz="quarter" idx="11"/>
          </p:nvPr>
        </p:nvSpPr>
        <p:spPr/>
        <p:txBody>
          <a:bodyPr/>
          <a:lstStyle/>
          <a:p>
            <a:fld id="{67859B42-0DA9-42E9-94B0-C290C432C2BD}" type="slidenum">
              <a:rPr lang="en-US" smtClean="0"/>
              <a:pPr/>
              <a:t>28</a:t>
            </a:fld>
            <a:endParaRPr lang="en-US" dirty="0"/>
          </a:p>
        </p:txBody>
      </p:sp>
    </p:spTree>
    <p:extLst>
      <p:ext uri="{BB962C8B-B14F-4D97-AF65-F5344CB8AC3E}">
        <p14:creationId xmlns="" xmlns:p14="http://schemas.microsoft.com/office/powerpoint/2010/main" val="414955371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Rectangle 2"/>
          <p:cNvSpPr>
            <a:spLocks noGrp="1" noRot="1" noChangeArrowheads="1"/>
          </p:cNvSpPr>
          <p:nvPr>
            <p:ph type="title"/>
          </p:nvPr>
        </p:nvSpPr>
        <p:spPr/>
        <p:txBody>
          <a:bodyPr/>
          <a:lstStyle/>
          <a:p>
            <a:r>
              <a:rPr lang="en-GB" dirty="0"/>
              <a:t>Section </a:t>
            </a:r>
            <a:r>
              <a:rPr lang="en-GB" dirty="0" smtClean="0"/>
              <a:t>B</a:t>
            </a:r>
            <a:endParaRPr lang="en-GB" dirty="0"/>
          </a:p>
        </p:txBody>
      </p:sp>
      <p:sp>
        <p:nvSpPr>
          <p:cNvPr id="2" name="Text Placeholder 1"/>
          <p:cNvSpPr>
            <a:spLocks noGrp="1"/>
          </p:cNvSpPr>
          <p:nvPr>
            <p:ph type="body" sz="half" idx="1"/>
          </p:nvPr>
        </p:nvSpPr>
        <p:spPr/>
        <p:txBody>
          <a:bodyPr/>
          <a:lstStyle/>
          <a:p>
            <a:pPr marL="0" indent="0">
              <a:buNone/>
            </a:pPr>
            <a:r>
              <a:rPr lang="en-GB" dirty="0" smtClean="0"/>
              <a:t>The prescription of Natural </a:t>
            </a:r>
            <a:r>
              <a:rPr lang="en-GB" dirty="0"/>
              <a:t>Desiccated Thyroid treatment was targeted to our </a:t>
            </a:r>
            <a:r>
              <a:rPr lang="en-GB" dirty="0" smtClean="0"/>
              <a:t>individual needs</a:t>
            </a:r>
            <a:r>
              <a:rPr lang="en-GB" dirty="0"/>
              <a:t>. This enabled us to </a:t>
            </a:r>
            <a:r>
              <a:rPr lang="en-GB" dirty="0" smtClean="0"/>
              <a:t> </a:t>
            </a:r>
            <a:r>
              <a:rPr lang="en-GB" dirty="0"/>
              <a:t>recover. </a:t>
            </a:r>
          </a:p>
          <a:p>
            <a:pPr marL="0" indent="0">
              <a:buNone/>
            </a:pPr>
            <a:endParaRPr lang="en-GB" dirty="0" smtClean="0"/>
          </a:p>
          <a:p>
            <a:pPr marL="0" indent="0">
              <a:buNone/>
            </a:pPr>
            <a:endParaRPr lang="en-GB" dirty="0"/>
          </a:p>
        </p:txBody>
      </p:sp>
      <p:pic>
        <p:nvPicPr>
          <p:cNvPr id="1026" name="Picture 2" descr="C:\Program Files (x86)\Microsoft Office\MEDIA\CAGCAT10\j0293844.wmf"/>
          <p:cNvPicPr>
            <a:picLocks noGrp="1" noChangeAspect="1" noChangeArrowheads="1"/>
          </p:cNvPicPr>
          <p:nvPr>
            <p:ph sz="half" idx="2"/>
          </p:nvPr>
        </p:nvPicPr>
        <p:blipFill>
          <a:blip r:embed="rId3" cstate="screen">
            <a:extLst>
              <a:ext uri="{28A0092B-C50C-407E-A947-70E740481C1C}">
                <a14:useLocalDpi xmlns="" xmlns:a14="http://schemas.microsoft.com/office/drawing/2010/main" val="0"/>
              </a:ext>
            </a:extLst>
          </a:blip>
          <a:stretch>
            <a:fillRect/>
          </a:stretch>
        </p:blipFill>
        <p:spPr bwMode="auto">
          <a:xfrm>
            <a:off x="3657600" y="4267200"/>
            <a:ext cx="1738274" cy="1827886"/>
          </a:xfrm>
          <a:prstGeom prst="rect">
            <a:avLst/>
          </a:prstGeom>
          <a:noFill/>
          <a:extLst>
            <a:ext uri="{909E8E84-426E-40DD-AFC4-6F175D3DCCD1}">
              <a14:hiddenFill xmlns="" xmlns:a14="http://schemas.microsoft.com/office/drawing/2010/main">
                <a:solidFill>
                  <a:srgbClr val="FFFFFF"/>
                </a:solidFill>
              </a14:hiddenFill>
            </a:ext>
          </a:extLst>
        </p:spPr>
      </p:pic>
      <p:sp>
        <p:nvSpPr>
          <p:cNvPr id="4" name="Slide Number Placeholder 4"/>
          <p:cNvSpPr>
            <a:spLocks noGrp="1"/>
          </p:cNvSpPr>
          <p:nvPr>
            <p:ph type="sldNum" sz="quarter" idx="11"/>
          </p:nvPr>
        </p:nvSpPr>
        <p:spPr/>
        <p:txBody>
          <a:bodyPr/>
          <a:lstStyle/>
          <a:p>
            <a:fld id="{CB7D6EB4-1D35-44D9-9392-E1D6F5BA05A3}" type="slidenum">
              <a:rPr lang="en-US"/>
              <a:pPr/>
              <a:t>29</a:t>
            </a:fld>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2F21FA54-1CE3-4DEB-88D1-3AEA6E628607}" type="slidenum">
              <a:rPr lang="en-US"/>
              <a:pPr/>
              <a:t>3</a:t>
            </a:fld>
            <a:endParaRPr lang="en-US" dirty="0"/>
          </a:p>
        </p:txBody>
      </p:sp>
      <p:sp>
        <p:nvSpPr>
          <p:cNvPr id="734210" name="Rectangle 2"/>
          <p:cNvSpPr>
            <a:spLocks noGrp="1" noRot="1" noChangeArrowheads="1"/>
          </p:cNvSpPr>
          <p:nvPr>
            <p:ph type="title"/>
          </p:nvPr>
        </p:nvSpPr>
        <p:spPr/>
        <p:txBody>
          <a:bodyPr/>
          <a:lstStyle/>
          <a:p>
            <a:r>
              <a:rPr lang="en-GB" dirty="0"/>
              <a:t>Outline of </a:t>
            </a:r>
            <a:r>
              <a:rPr lang="en-GB" dirty="0" smtClean="0"/>
              <a:t>This Presentation</a:t>
            </a:r>
            <a:endParaRPr lang="en-GB" dirty="0"/>
          </a:p>
        </p:txBody>
      </p:sp>
      <p:sp>
        <p:nvSpPr>
          <p:cNvPr id="734211" name="Rectangle 3"/>
          <p:cNvSpPr>
            <a:spLocks noGrp="1" noChangeArrowheads="1"/>
          </p:cNvSpPr>
          <p:nvPr>
            <p:ph type="body" idx="1"/>
          </p:nvPr>
        </p:nvSpPr>
        <p:spPr/>
        <p:txBody>
          <a:bodyPr/>
          <a:lstStyle/>
          <a:p>
            <a:r>
              <a:rPr lang="en-US" dirty="0" smtClean="0"/>
              <a:t>Introduction</a:t>
            </a:r>
          </a:p>
          <a:p>
            <a:endParaRPr lang="en-US" dirty="0"/>
          </a:p>
          <a:p>
            <a:r>
              <a:rPr lang="en-US" dirty="0" smtClean="0"/>
              <a:t>Section A - Our experiences of hypothyroidism in childhood</a:t>
            </a:r>
          </a:p>
          <a:p>
            <a:endParaRPr lang="en-US" dirty="0" smtClean="0"/>
          </a:p>
          <a:p>
            <a:r>
              <a:rPr lang="en-US" dirty="0" smtClean="0"/>
              <a:t>Section B - Our experiences of under treated hypothyroidism in adulthood</a:t>
            </a:r>
            <a:endParaRPr lang="en-US" dirty="0"/>
          </a:p>
          <a:p>
            <a:pPr marL="0" indent="0">
              <a:buNone/>
            </a:pPr>
            <a:r>
              <a:rPr lang="en-US" dirty="0" smtClean="0"/>
              <a:t> </a:t>
            </a:r>
            <a:endParaRPr lang="en-US" dirty="0"/>
          </a:p>
          <a:p>
            <a:endParaRPr lang="en-GB"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B</a:t>
            </a:r>
            <a:endParaRPr lang="en-GB" dirty="0"/>
          </a:p>
        </p:txBody>
      </p:sp>
      <p:sp>
        <p:nvSpPr>
          <p:cNvPr id="3" name="Content Placeholder 2"/>
          <p:cNvSpPr>
            <a:spLocks noGrp="1"/>
          </p:cNvSpPr>
          <p:nvPr>
            <p:ph idx="1"/>
          </p:nvPr>
        </p:nvSpPr>
        <p:spPr/>
        <p:txBody>
          <a:bodyPr/>
          <a:lstStyle/>
          <a:p>
            <a:pPr marL="0" indent="0">
              <a:buNone/>
            </a:pPr>
            <a:r>
              <a:rPr lang="en-GB" dirty="0" smtClean="0"/>
              <a:t>We </a:t>
            </a:r>
            <a:r>
              <a:rPr lang="en-GB" dirty="0"/>
              <a:t>have written about our experiences in our factual book </a:t>
            </a:r>
            <a:r>
              <a:rPr lang="en-GB" dirty="0">
                <a:solidFill>
                  <a:srgbClr val="FF0000"/>
                </a:solidFill>
              </a:rPr>
              <a:t>‘Hypothyroidism in Childhood and Adulthood</a:t>
            </a:r>
            <a:r>
              <a:rPr lang="en-GB" dirty="0" smtClean="0">
                <a:solidFill>
                  <a:srgbClr val="FF0000"/>
                </a:solidFill>
              </a:rPr>
              <a:t>’</a:t>
            </a:r>
            <a:r>
              <a:rPr lang="en-GB" dirty="0" smtClean="0">
                <a:solidFill>
                  <a:srgbClr val="FFFFFF"/>
                </a:solidFill>
              </a:rPr>
              <a:t>,</a:t>
            </a:r>
            <a:r>
              <a:rPr lang="en-GB" dirty="0" smtClean="0">
                <a:solidFill>
                  <a:srgbClr val="FF0000"/>
                </a:solidFill>
              </a:rPr>
              <a:t> </a:t>
            </a:r>
            <a:r>
              <a:rPr lang="en-GB" dirty="0"/>
              <a:t>which was published by Nottingham University Press in 2006. </a:t>
            </a:r>
          </a:p>
        </p:txBody>
      </p:sp>
      <p:sp>
        <p:nvSpPr>
          <p:cNvPr id="4" name="Slide Number Placeholder 3"/>
          <p:cNvSpPr>
            <a:spLocks noGrp="1"/>
          </p:cNvSpPr>
          <p:nvPr>
            <p:ph type="sldNum" sz="quarter" idx="11"/>
          </p:nvPr>
        </p:nvSpPr>
        <p:spPr/>
        <p:txBody>
          <a:bodyPr/>
          <a:lstStyle/>
          <a:p>
            <a:fld id="{67859B42-0DA9-42E9-94B0-C290C432C2BD}" type="slidenum">
              <a:rPr lang="en-US" smtClean="0"/>
              <a:pPr/>
              <a:t>30</a:t>
            </a:fld>
            <a:endParaRPr lang="en-US" dirty="0"/>
          </a:p>
        </p:txBody>
      </p:sp>
    </p:spTree>
    <p:extLst>
      <p:ext uri="{BB962C8B-B14F-4D97-AF65-F5344CB8AC3E}">
        <p14:creationId xmlns="" xmlns:p14="http://schemas.microsoft.com/office/powerpoint/2010/main" val="151302708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B</a:t>
            </a:r>
            <a:endParaRPr lang="en-GB" dirty="0"/>
          </a:p>
        </p:txBody>
      </p:sp>
      <p:sp>
        <p:nvSpPr>
          <p:cNvPr id="7" name="Text Placeholder 6"/>
          <p:cNvSpPr>
            <a:spLocks noGrp="1"/>
          </p:cNvSpPr>
          <p:nvPr>
            <p:ph type="body" sz="half" idx="1"/>
          </p:nvPr>
        </p:nvSpPr>
        <p:spPr>
          <a:xfrm>
            <a:off x="457200" y="1219200"/>
            <a:ext cx="4648200" cy="4906963"/>
          </a:xfrm>
        </p:spPr>
        <p:txBody>
          <a:bodyPr/>
          <a:lstStyle/>
          <a:p>
            <a:pPr marL="0" indent="0">
              <a:buNone/>
            </a:pPr>
            <a:r>
              <a:rPr lang="en-GB" dirty="0" smtClean="0"/>
              <a:t>Since our recovery, we have both obtained a Master of Science degree in Science. We both graduated in 2012. Here is a </a:t>
            </a:r>
            <a:r>
              <a:rPr lang="en-GB" dirty="0"/>
              <a:t>photo of us </a:t>
            </a:r>
            <a:r>
              <a:rPr lang="en-GB" dirty="0" smtClean="0"/>
              <a:t> </a:t>
            </a:r>
            <a:r>
              <a:rPr lang="en-GB" dirty="0"/>
              <a:t>after our graduation ceremony in 2012 at age 44. I (Coralie) have a green </a:t>
            </a:r>
            <a:r>
              <a:rPr lang="en-GB" dirty="0" smtClean="0"/>
              <a:t>blouse.</a:t>
            </a:r>
            <a:endParaRPr lang="en-GB" dirty="0"/>
          </a:p>
          <a:p>
            <a:pPr marL="0" indent="0">
              <a:buNone/>
            </a:pPr>
            <a:endParaRPr lang="en-GB" dirty="0"/>
          </a:p>
        </p:txBody>
      </p:sp>
      <p:pic>
        <p:nvPicPr>
          <p:cNvPr id="1026" name="Picture 2" descr="C:\Users\donna\Documents\Pics3\6Gradtwinsmamssettee.JPG"/>
          <p:cNvPicPr>
            <a:picLocks noGrp="1" noChangeAspect="1" noChangeArrowheads="1"/>
          </p:cNvPicPr>
          <p:nvPr>
            <p:ph sz="half" idx="2"/>
          </p:nvPr>
        </p:nvPicPr>
        <p:blipFill>
          <a:blip r:embed="rId2" cstate="screen">
            <a:extLst>
              <a:ext uri="{28A0092B-C50C-407E-A947-70E740481C1C}">
                <a14:useLocalDpi xmlns="" xmlns:a14="http://schemas.microsoft.com/office/drawing/2010/main" val="0"/>
              </a:ext>
            </a:extLst>
          </a:blip>
          <a:stretch>
            <a:fillRect/>
          </a:stretch>
        </p:blipFill>
        <p:spPr bwMode="auto">
          <a:xfrm rot="5400000">
            <a:off x="4648200" y="2348706"/>
            <a:ext cx="4038600" cy="302895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Slide Number Placeholder 3"/>
          <p:cNvSpPr>
            <a:spLocks noGrp="1"/>
          </p:cNvSpPr>
          <p:nvPr>
            <p:ph type="sldNum" sz="quarter" idx="11"/>
          </p:nvPr>
        </p:nvSpPr>
        <p:spPr/>
        <p:txBody>
          <a:bodyPr/>
          <a:lstStyle/>
          <a:p>
            <a:fld id="{67859B42-0DA9-42E9-94B0-C290C432C2BD}" type="slidenum">
              <a:rPr lang="en-US" smtClean="0"/>
              <a:pPr/>
              <a:t>31</a:t>
            </a:fld>
            <a:endParaRPr lang="en-US" dirty="0"/>
          </a:p>
        </p:txBody>
      </p:sp>
    </p:spTree>
    <p:extLst>
      <p:ext uri="{BB962C8B-B14F-4D97-AF65-F5344CB8AC3E}">
        <p14:creationId xmlns="" xmlns:p14="http://schemas.microsoft.com/office/powerpoint/2010/main" val="361170756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B</a:t>
            </a:r>
            <a:endParaRPr lang="en-GB" dirty="0"/>
          </a:p>
        </p:txBody>
      </p:sp>
      <p:sp>
        <p:nvSpPr>
          <p:cNvPr id="3" name="Content Placeholder 2"/>
          <p:cNvSpPr>
            <a:spLocks noGrp="1"/>
          </p:cNvSpPr>
          <p:nvPr>
            <p:ph idx="1"/>
          </p:nvPr>
        </p:nvSpPr>
        <p:spPr>
          <a:xfrm>
            <a:off x="457200" y="1295400"/>
            <a:ext cx="8229600" cy="4830763"/>
          </a:xfrm>
        </p:spPr>
        <p:txBody>
          <a:bodyPr/>
          <a:lstStyle/>
          <a:p>
            <a:pPr marL="0" indent="0">
              <a:buNone/>
            </a:pPr>
            <a:r>
              <a:rPr lang="en-GB" dirty="0" smtClean="0"/>
              <a:t>We have also released a romantic novel </a:t>
            </a:r>
            <a:r>
              <a:rPr lang="en-GB" dirty="0" smtClean="0">
                <a:solidFill>
                  <a:srgbClr val="FF0000"/>
                </a:solidFill>
              </a:rPr>
              <a:t>‘Three Times the Trouble’</a:t>
            </a:r>
            <a:r>
              <a:rPr lang="en-GB" dirty="0" smtClean="0">
                <a:solidFill>
                  <a:srgbClr val="FFFFFF"/>
                </a:solidFill>
              </a:rPr>
              <a:t>,</a:t>
            </a:r>
            <a:r>
              <a:rPr lang="en-GB" dirty="0" smtClean="0">
                <a:solidFill>
                  <a:srgbClr val="FF0000"/>
                </a:solidFill>
              </a:rPr>
              <a:t> </a:t>
            </a:r>
            <a:r>
              <a:rPr lang="en-GB" dirty="0" smtClean="0">
                <a:solidFill>
                  <a:srgbClr val="FFFFFF"/>
                </a:solidFill>
              </a:rPr>
              <a:t>which</a:t>
            </a:r>
            <a:r>
              <a:rPr lang="en-GB" dirty="0" smtClean="0"/>
              <a:t> is available as a paperback and as a Kindle book via Amazon. </a:t>
            </a:r>
          </a:p>
          <a:p>
            <a:pPr marL="0" indent="0">
              <a:buNone/>
            </a:pPr>
            <a:endParaRPr lang="en-GB" dirty="0" smtClean="0"/>
          </a:p>
          <a:p>
            <a:pPr marL="0" indent="0">
              <a:buNone/>
            </a:pPr>
            <a:endParaRPr lang="en-GB" dirty="0"/>
          </a:p>
          <a:p>
            <a:pPr marL="0" indent="0">
              <a:buNone/>
            </a:pPr>
            <a:endParaRPr lang="en-GB" dirty="0"/>
          </a:p>
          <a:p>
            <a:pPr marL="0" indent="0">
              <a:buNone/>
            </a:pPr>
            <a:r>
              <a:rPr lang="en-GB" dirty="0" smtClean="0"/>
              <a:t>Although, it is a work of fiction, the impact of hypothyroidism upon some of the fictional characters is outlined. </a:t>
            </a:r>
            <a:endParaRPr lang="en-GB" dirty="0"/>
          </a:p>
        </p:txBody>
      </p:sp>
      <p:sp>
        <p:nvSpPr>
          <p:cNvPr id="4" name="Slide Number Placeholder 3"/>
          <p:cNvSpPr>
            <a:spLocks noGrp="1"/>
          </p:cNvSpPr>
          <p:nvPr>
            <p:ph type="sldNum" sz="quarter" idx="11"/>
          </p:nvPr>
        </p:nvSpPr>
        <p:spPr/>
        <p:txBody>
          <a:bodyPr/>
          <a:lstStyle/>
          <a:p>
            <a:fld id="{67859B42-0DA9-42E9-94B0-C290C432C2BD}" type="slidenum">
              <a:rPr lang="en-US" smtClean="0"/>
              <a:pPr/>
              <a:t>32</a:t>
            </a:fld>
            <a:endParaRPr lang="en-US" dirty="0"/>
          </a:p>
        </p:txBody>
      </p:sp>
      <p:pic>
        <p:nvPicPr>
          <p:cNvPr id="3074" name="Picture 2" descr="C:\Users\coralie\AppData\Local\Microsoft\Windows\Temporary Internet Files\Content.IE5\ZD6RC4FB\MC900431551[1].png"/>
          <p:cNvPicPr>
            <a:picLocks noChangeAspect="1" noChangeArrowheads="1"/>
          </p:cNvPicPr>
          <p:nvPr/>
        </p:nvPicPr>
        <p:blipFill>
          <a:blip r:embed="rId2" cstate="screen">
            <a:extLst>
              <a:ext uri="{28A0092B-C50C-407E-A947-70E740481C1C}">
                <a14:useLocalDpi xmlns="" xmlns:a14="http://schemas.microsoft.com/office/drawing/2010/main" val="0"/>
              </a:ext>
            </a:extLst>
          </a:blip>
          <a:srcRect/>
          <a:stretch>
            <a:fillRect/>
          </a:stretch>
        </p:blipFill>
        <p:spPr bwMode="auto">
          <a:xfrm>
            <a:off x="3505200" y="3352800"/>
            <a:ext cx="1858108" cy="185810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6858355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a:t>
            </a:r>
            <a:endParaRPr lang="en-GB" dirty="0"/>
          </a:p>
        </p:txBody>
      </p:sp>
      <p:sp>
        <p:nvSpPr>
          <p:cNvPr id="3" name="Content Placeholder 2"/>
          <p:cNvSpPr>
            <a:spLocks noGrp="1"/>
          </p:cNvSpPr>
          <p:nvPr>
            <p:ph idx="1"/>
          </p:nvPr>
        </p:nvSpPr>
        <p:spPr/>
        <p:txBody>
          <a:bodyPr/>
          <a:lstStyle/>
          <a:p>
            <a:pPr marL="0" indent="0">
              <a:buNone/>
            </a:pPr>
            <a:r>
              <a:rPr lang="en-US" dirty="0">
                <a:solidFill>
                  <a:schemeClr val="accent2"/>
                </a:solidFill>
              </a:rPr>
              <a:t>Thank you for taking the time to look at this presentation</a:t>
            </a:r>
            <a:r>
              <a:rPr lang="en-US" dirty="0" smtClean="0">
                <a:solidFill>
                  <a:schemeClr val="accent2"/>
                </a:solidFill>
              </a:rPr>
              <a:t>. Please see Thyroid Threats Part 2 for an outline of the findings of our Master of Science projects. </a:t>
            </a:r>
          </a:p>
          <a:p>
            <a:pPr marL="0" indent="0">
              <a:buNone/>
            </a:pPr>
            <a:endParaRPr lang="en-US" dirty="0" smtClean="0">
              <a:solidFill>
                <a:schemeClr val="accent2"/>
              </a:solidFill>
            </a:endParaRPr>
          </a:p>
          <a:p>
            <a:pPr marL="0" indent="0">
              <a:buNone/>
            </a:pPr>
            <a:r>
              <a:rPr lang="en-US" dirty="0" smtClean="0">
                <a:solidFill>
                  <a:schemeClr val="accent2"/>
                </a:solidFill>
              </a:rPr>
              <a:t>Our website is </a:t>
            </a:r>
            <a:r>
              <a:rPr lang="en-US" dirty="0" smtClean="0">
                <a:solidFill>
                  <a:schemeClr val="accent2"/>
                </a:solidFill>
                <a:hlinkClick r:id="rId2"/>
              </a:rPr>
              <a:t>www.thyroidbooks.co.uk</a:t>
            </a:r>
            <a:r>
              <a:rPr lang="en-US" dirty="0">
                <a:solidFill>
                  <a:schemeClr val="accent2"/>
                </a:solidFill>
              </a:rPr>
              <a:t/>
            </a:r>
            <a:br>
              <a:rPr lang="en-US" dirty="0">
                <a:solidFill>
                  <a:schemeClr val="accent2"/>
                </a:solidFill>
              </a:rPr>
            </a:br>
            <a:endParaRPr lang="en-US" dirty="0">
              <a:solidFill>
                <a:schemeClr val="accent2"/>
              </a:solidFill>
            </a:endParaRPr>
          </a:p>
          <a:p>
            <a:pPr marL="0" indent="0">
              <a:buNone/>
            </a:pPr>
            <a:r>
              <a:rPr lang="en-US" dirty="0" smtClean="0">
                <a:solidFill>
                  <a:schemeClr val="accent2"/>
                </a:solidFill>
              </a:rPr>
              <a:t>Follow us on Twitter </a:t>
            </a:r>
            <a:r>
              <a:rPr lang="en-US" dirty="0" smtClean="0">
                <a:solidFill>
                  <a:srgbClr val="FFFF00"/>
                </a:solidFill>
              </a:rPr>
              <a:t>@Thyroid_Twins</a:t>
            </a:r>
            <a:r>
              <a:rPr lang="en-US" dirty="0">
                <a:solidFill>
                  <a:schemeClr val="accent2"/>
                </a:solidFill>
              </a:rPr>
              <a:t/>
            </a:r>
            <a:br>
              <a:rPr lang="en-US" dirty="0">
                <a:solidFill>
                  <a:schemeClr val="accent2"/>
                </a:solidFill>
              </a:rPr>
            </a:br>
            <a:endParaRPr lang="en-GB" dirty="0"/>
          </a:p>
        </p:txBody>
      </p:sp>
      <p:sp>
        <p:nvSpPr>
          <p:cNvPr id="4" name="Slide Number Placeholder 3"/>
          <p:cNvSpPr>
            <a:spLocks noGrp="1"/>
          </p:cNvSpPr>
          <p:nvPr>
            <p:ph type="sldNum" sz="quarter" idx="11"/>
          </p:nvPr>
        </p:nvSpPr>
        <p:spPr/>
        <p:txBody>
          <a:bodyPr/>
          <a:lstStyle/>
          <a:p>
            <a:fld id="{67859B42-0DA9-42E9-94B0-C290C432C2BD}" type="slidenum">
              <a:rPr lang="en-US" smtClean="0"/>
              <a:pPr/>
              <a:t>33</a:t>
            </a:fld>
            <a:endParaRPr lang="en-US" dirty="0"/>
          </a:p>
        </p:txBody>
      </p:sp>
    </p:spTree>
    <p:extLst>
      <p:ext uri="{BB962C8B-B14F-4D97-AF65-F5344CB8AC3E}">
        <p14:creationId xmlns="" xmlns:p14="http://schemas.microsoft.com/office/powerpoint/2010/main" val="18620867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100" name="Rectangle 4"/>
          <p:cNvSpPr>
            <a:spLocks noGrp="1" noRot="1" noChangeArrowheads="1"/>
          </p:cNvSpPr>
          <p:nvPr>
            <p:ph type="title"/>
          </p:nvPr>
        </p:nvSpPr>
        <p:spPr/>
        <p:txBody>
          <a:bodyPr/>
          <a:lstStyle/>
          <a:p>
            <a:r>
              <a:rPr lang="en-US" u="sng" dirty="0"/>
              <a:t>Introduction</a:t>
            </a:r>
          </a:p>
        </p:txBody>
      </p:sp>
      <p:sp>
        <p:nvSpPr>
          <p:cNvPr id="2" name="Text Placeholder 1"/>
          <p:cNvSpPr>
            <a:spLocks noGrp="1"/>
          </p:cNvSpPr>
          <p:nvPr>
            <p:ph type="body" sz="half" idx="1"/>
          </p:nvPr>
        </p:nvSpPr>
        <p:spPr/>
        <p:txBody>
          <a:bodyPr/>
          <a:lstStyle/>
          <a:p>
            <a:pPr marL="0" indent="0">
              <a:buNone/>
            </a:pPr>
            <a:r>
              <a:rPr lang="en-US" dirty="0"/>
              <a:t>We wish to share our experiences of hypothyroidism in order to raise awareness about this condition. </a:t>
            </a:r>
          </a:p>
          <a:p>
            <a:endParaRPr lang="en-GB" dirty="0"/>
          </a:p>
        </p:txBody>
      </p:sp>
      <p:sp>
        <p:nvSpPr>
          <p:cNvPr id="516101" name="Rectangle 5"/>
          <p:cNvSpPr>
            <a:spLocks noGrp="1" noChangeArrowheads="1"/>
          </p:cNvSpPr>
          <p:nvPr>
            <p:ph sz="half" idx="2"/>
          </p:nvPr>
        </p:nvSpPr>
        <p:spPr/>
        <p:txBody>
          <a:bodyPr/>
          <a:lstStyle/>
          <a:p>
            <a:pPr>
              <a:buNone/>
            </a:pPr>
            <a:r>
              <a:rPr lang="en-US" dirty="0" smtClean="0"/>
              <a:t>	</a:t>
            </a:r>
            <a:endParaRPr lang="en-US" sz="2800" dirty="0"/>
          </a:p>
        </p:txBody>
      </p:sp>
      <p:sp>
        <p:nvSpPr>
          <p:cNvPr id="5" name="Slide Number Placeholder 5"/>
          <p:cNvSpPr>
            <a:spLocks noGrp="1"/>
          </p:cNvSpPr>
          <p:nvPr>
            <p:ph type="sldNum" sz="quarter" idx="11"/>
          </p:nvPr>
        </p:nvSpPr>
        <p:spPr/>
        <p:txBody>
          <a:bodyPr/>
          <a:lstStyle/>
          <a:p>
            <a:fld id="{1A1C583D-59C7-4921-9F7E-F8E6EFAD350C}" type="slidenum">
              <a:rPr lang="en-US"/>
              <a:pPr/>
              <a:t>4</a:t>
            </a:fld>
            <a:endParaRPr lang="en-US" dirty="0"/>
          </a:p>
        </p:txBody>
      </p:sp>
      <p:pic>
        <p:nvPicPr>
          <p:cNvPr id="1026" name="Picture 2" descr="C:\Program Files (x86)\Microsoft Office\MEDIA\CAGCAT10\j0335112.wmf"/>
          <p:cNvPicPr>
            <a:picLocks noChangeAspect="1" noChangeArrowheads="1"/>
          </p:cNvPicPr>
          <p:nvPr/>
        </p:nvPicPr>
        <p:blipFill>
          <a:blip r:embed="rId3" cstate="screen">
            <a:extLst>
              <a:ext uri="{28A0092B-C50C-407E-A947-70E740481C1C}">
                <a14:useLocalDpi xmlns="" xmlns:a14="http://schemas.microsoft.com/office/drawing/2010/main" val="0"/>
              </a:ext>
            </a:extLst>
          </a:blip>
          <a:srcRect/>
          <a:stretch>
            <a:fillRect/>
          </a:stretch>
        </p:blipFill>
        <p:spPr bwMode="auto">
          <a:xfrm>
            <a:off x="3581400" y="4191000"/>
            <a:ext cx="1590599" cy="159059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rrowheads="1"/>
          </p:cNvSpPr>
          <p:nvPr>
            <p:ph type="title"/>
          </p:nvPr>
        </p:nvSpPr>
        <p:spPr/>
        <p:txBody>
          <a:bodyPr/>
          <a:lstStyle/>
          <a:p>
            <a:r>
              <a:rPr lang="en-US" u="sng" dirty="0" smtClean="0"/>
              <a:t>Section A </a:t>
            </a:r>
            <a:endParaRPr lang="en-US" u="sng" dirty="0"/>
          </a:p>
        </p:txBody>
      </p:sp>
      <p:sp>
        <p:nvSpPr>
          <p:cNvPr id="2" name="Text Placeholder 1"/>
          <p:cNvSpPr>
            <a:spLocks noGrp="1"/>
          </p:cNvSpPr>
          <p:nvPr>
            <p:ph type="body" sz="half" idx="1"/>
          </p:nvPr>
        </p:nvSpPr>
        <p:spPr/>
        <p:txBody>
          <a:bodyPr/>
          <a:lstStyle/>
          <a:p>
            <a:pPr marL="0" indent="0" algn="ctr">
              <a:buNone/>
            </a:pPr>
            <a:r>
              <a:rPr lang="en-US" dirty="0"/>
              <a:t>Our experiences of hypothyroidism in childhood</a:t>
            </a:r>
          </a:p>
          <a:p>
            <a:endParaRPr lang="en-GB" dirty="0"/>
          </a:p>
        </p:txBody>
      </p:sp>
      <p:sp>
        <p:nvSpPr>
          <p:cNvPr id="4" name="Slide Number Placeholder 4"/>
          <p:cNvSpPr>
            <a:spLocks noGrp="1"/>
          </p:cNvSpPr>
          <p:nvPr>
            <p:ph type="sldNum" sz="quarter" idx="11"/>
          </p:nvPr>
        </p:nvSpPr>
        <p:spPr/>
        <p:txBody>
          <a:bodyPr/>
          <a:lstStyle/>
          <a:p>
            <a:fld id="{F7768FA0-C490-4B2D-9A73-C770881D05C0}" type="slidenum">
              <a:rPr lang="en-US"/>
              <a:pPr/>
              <a:t>5</a:t>
            </a:fld>
            <a:endParaRPr lang="en-US" dirty="0"/>
          </a:p>
        </p:txBody>
      </p:sp>
      <p:pic>
        <p:nvPicPr>
          <p:cNvPr id="2050" name="Picture 2" descr="C:\Program Files (x86)\Microsoft Office\MEDIA\CAGCAT10\j0216724.wmf"/>
          <p:cNvPicPr>
            <a:picLocks noGrp="1" noChangeAspect="1" noChangeArrowheads="1"/>
          </p:cNvPicPr>
          <p:nvPr>
            <p:ph sz="half" idx="2"/>
          </p:nvPr>
        </p:nvPicPr>
        <p:blipFill>
          <a:blip r:embed="rId3" cstate="screen">
            <a:extLst>
              <a:ext uri="{28A0092B-C50C-407E-A947-70E740481C1C}">
                <a14:useLocalDpi xmlns="" xmlns:a14="http://schemas.microsoft.com/office/drawing/2010/main" val="0"/>
              </a:ext>
            </a:extLst>
          </a:blip>
          <a:srcRect/>
          <a:stretch>
            <a:fillRect/>
          </a:stretch>
        </p:blipFill>
        <p:spPr bwMode="auto">
          <a:xfrm>
            <a:off x="3581400" y="4114800"/>
            <a:ext cx="1487119" cy="186968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p>
            <a:fld id="{6A33F605-20F2-4F4B-8889-E5098CE97FD2}" type="slidenum">
              <a:rPr lang="en-US"/>
              <a:pPr/>
              <a:t>6</a:t>
            </a:fld>
            <a:endParaRPr lang="en-US" dirty="0"/>
          </a:p>
        </p:txBody>
      </p:sp>
      <p:sp>
        <p:nvSpPr>
          <p:cNvPr id="285698" name="Rectangle 2"/>
          <p:cNvSpPr>
            <a:spLocks noGrp="1" noRot="1" noChangeArrowheads="1"/>
          </p:cNvSpPr>
          <p:nvPr>
            <p:ph type="title"/>
          </p:nvPr>
        </p:nvSpPr>
        <p:spPr/>
        <p:txBody>
          <a:bodyPr/>
          <a:lstStyle/>
          <a:p>
            <a:r>
              <a:rPr lang="en-US" dirty="0"/>
              <a:t>Section A</a:t>
            </a:r>
          </a:p>
        </p:txBody>
      </p:sp>
      <p:sp>
        <p:nvSpPr>
          <p:cNvPr id="285728" name="Rectangle 32"/>
          <p:cNvSpPr>
            <a:spLocks noGrp="1" noChangeArrowheads="1"/>
          </p:cNvSpPr>
          <p:nvPr>
            <p:ph type="body" sz="half" idx="1"/>
          </p:nvPr>
        </p:nvSpPr>
        <p:spPr>
          <a:xfrm>
            <a:off x="457200" y="1371600"/>
            <a:ext cx="8229600" cy="2414588"/>
          </a:xfrm>
        </p:spPr>
        <p:txBody>
          <a:bodyPr/>
          <a:lstStyle/>
          <a:p>
            <a:pPr>
              <a:buFont typeface="Wingdings" pitchFamily="2" charset="2"/>
              <a:buNone/>
            </a:pPr>
            <a:r>
              <a:rPr lang="en-US" sz="2800" dirty="0"/>
              <a:t>Photograph </a:t>
            </a:r>
            <a:r>
              <a:rPr lang="en-US" sz="2800" dirty="0" smtClean="0"/>
              <a:t>1 –  We are identical twins, here is a photograph of us at about 6 months of age.</a:t>
            </a:r>
            <a:endParaRPr lang="en-US" sz="2800" dirty="0"/>
          </a:p>
        </p:txBody>
      </p:sp>
      <p:pic>
        <p:nvPicPr>
          <p:cNvPr id="285731" name="Picture 35" descr="scan1"/>
          <p:cNvPicPr>
            <a:picLocks noGrp="1" noChangeAspect="1" noChangeArrowheads="1"/>
          </p:cNvPicPr>
          <p:nvPr>
            <p:ph sz="half" idx="2"/>
          </p:nvPr>
        </p:nvPicPr>
        <p:blipFill>
          <a:blip r:embed="rId3" cstate="screen">
            <a:extLst>
              <a:ext uri="{28A0092B-C50C-407E-A947-70E740481C1C}">
                <a14:useLocalDpi xmlns="" xmlns:a14="http://schemas.microsoft.com/office/drawing/2010/main" val="0"/>
              </a:ext>
            </a:extLst>
          </a:blip>
          <a:srcRect/>
          <a:stretch>
            <a:fillRect/>
          </a:stretch>
        </p:blipFill>
        <p:spPr>
          <a:xfrm>
            <a:off x="1524000" y="2286000"/>
            <a:ext cx="6105525" cy="42576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p>
            <a:fld id="{02BF38F8-5DB8-4E28-83DF-6792820D29F4}" type="slidenum">
              <a:rPr lang="en-US"/>
              <a:pPr/>
              <a:t>7</a:t>
            </a:fld>
            <a:endParaRPr lang="en-US" dirty="0"/>
          </a:p>
        </p:txBody>
      </p:sp>
      <p:sp>
        <p:nvSpPr>
          <p:cNvPr id="300034" name="Rectangle 2"/>
          <p:cNvSpPr>
            <a:spLocks noGrp="1" noRot="1" noChangeArrowheads="1"/>
          </p:cNvSpPr>
          <p:nvPr>
            <p:ph type="title"/>
          </p:nvPr>
        </p:nvSpPr>
        <p:spPr/>
        <p:txBody>
          <a:bodyPr/>
          <a:lstStyle/>
          <a:p>
            <a:r>
              <a:rPr lang="en-US" dirty="0"/>
              <a:t>Section A</a:t>
            </a:r>
          </a:p>
        </p:txBody>
      </p:sp>
      <p:sp>
        <p:nvSpPr>
          <p:cNvPr id="300035" name="Rectangle 3"/>
          <p:cNvSpPr>
            <a:spLocks noGrp="1" noChangeArrowheads="1"/>
          </p:cNvSpPr>
          <p:nvPr>
            <p:ph type="body" sz="half" idx="1"/>
          </p:nvPr>
        </p:nvSpPr>
        <p:spPr>
          <a:xfrm>
            <a:off x="533400" y="1371600"/>
            <a:ext cx="8153400" cy="2414588"/>
          </a:xfrm>
        </p:spPr>
        <p:txBody>
          <a:bodyPr/>
          <a:lstStyle/>
          <a:p>
            <a:pPr>
              <a:buFont typeface="Wingdings" pitchFamily="2" charset="2"/>
              <a:buNone/>
            </a:pPr>
            <a:r>
              <a:rPr lang="en-US" sz="2800" dirty="0"/>
              <a:t>Photograph </a:t>
            </a:r>
            <a:r>
              <a:rPr lang="en-US" sz="2800" dirty="0" smtClean="0"/>
              <a:t>2 – In this photo we are approximately 1 and ½ years of age. </a:t>
            </a:r>
          </a:p>
          <a:p>
            <a:pPr>
              <a:buFont typeface="Wingdings" pitchFamily="2" charset="2"/>
              <a:buNone/>
            </a:pPr>
            <a:r>
              <a:rPr lang="en-US" sz="2800" dirty="0" smtClean="0"/>
              <a:t>  </a:t>
            </a:r>
            <a:endParaRPr lang="en-US" sz="2800" dirty="0"/>
          </a:p>
        </p:txBody>
      </p:sp>
      <p:pic>
        <p:nvPicPr>
          <p:cNvPr id="300038" name="Picture 6" descr="scan2"/>
          <p:cNvPicPr>
            <a:picLocks noGrp="1" noChangeAspect="1" noChangeArrowheads="1"/>
          </p:cNvPicPr>
          <p:nvPr>
            <p:ph sz="half" idx="2"/>
          </p:nvPr>
        </p:nvPicPr>
        <p:blipFill>
          <a:blip r:embed="rId3" cstate="screen">
            <a:extLst>
              <a:ext uri="{28A0092B-C50C-407E-A947-70E740481C1C}">
                <a14:useLocalDpi xmlns="" xmlns:a14="http://schemas.microsoft.com/office/drawing/2010/main" val="0"/>
              </a:ext>
            </a:extLst>
          </a:blip>
          <a:srcRect/>
          <a:stretch>
            <a:fillRect/>
          </a:stretch>
        </p:blipFill>
        <p:spPr>
          <a:xfrm>
            <a:off x="2438400" y="2362200"/>
            <a:ext cx="3692525" cy="38354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p>
            <a:fld id="{01DDD8F7-9151-4673-BAC0-050D55B3B849}" type="slidenum">
              <a:rPr lang="en-US"/>
              <a:pPr/>
              <a:t>8</a:t>
            </a:fld>
            <a:endParaRPr lang="en-US" dirty="0"/>
          </a:p>
        </p:txBody>
      </p:sp>
      <p:sp>
        <p:nvSpPr>
          <p:cNvPr id="303106" name="Rectangle 2"/>
          <p:cNvSpPr>
            <a:spLocks noGrp="1" noRot="1" noChangeArrowheads="1"/>
          </p:cNvSpPr>
          <p:nvPr>
            <p:ph type="title"/>
          </p:nvPr>
        </p:nvSpPr>
        <p:spPr/>
        <p:txBody>
          <a:bodyPr/>
          <a:lstStyle/>
          <a:p>
            <a:r>
              <a:rPr lang="en-US" dirty="0"/>
              <a:t>Section A</a:t>
            </a:r>
          </a:p>
        </p:txBody>
      </p:sp>
      <p:sp>
        <p:nvSpPr>
          <p:cNvPr id="303107" name="Rectangle 3"/>
          <p:cNvSpPr>
            <a:spLocks noGrp="1" noChangeArrowheads="1"/>
          </p:cNvSpPr>
          <p:nvPr>
            <p:ph type="body" sz="half" idx="1"/>
          </p:nvPr>
        </p:nvSpPr>
        <p:spPr>
          <a:xfrm>
            <a:off x="381000" y="1371600"/>
            <a:ext cx="8305800" cy="2414588"/>
          </a:xfrm>
        </p:spPr>
        <p:txBody>
          <a:bodyPr/>
          <a:lstStyle/>
          <a:p>
            <a:pPr>
              <a:buFont typeface="Wingdings" pitchFamily="2" charset="2"/>
              <a:buNone/>
            </a:pPr>
            <a:r>
              <a:rPr lang="en-US" sz="2800" dirty="0"/>
              <a:t>Photograph </a:t>
            </a:r>
            <a:r>
              <a:rPr lang="en-US" sz="2800" dirty="0" smtClean="0"/>
              <a:t>3 – Here we are about 3 and ½ years of age.</a:t>
            </a:r>
          </a:p>
          <a:p>
            <a:pPr>
              <a:buFont typeface="Wingdings" pitchFamily="2" charset="2"/>
              <a:buNone/>
            </a:pPr>
            <a:endParaRPr lang="en-US" sz="2800" dirty="0"/>
          </a:p>
        </p:txBody>
      </p:sp>
      <p:pic>
        <p:nvPicPr>
          <p:cNvPr id="303109" name="Picture 5" descr="scan3"/>
          <p:cNvPicPr>
            <a:picLocks noGrp="1" noChangeAspect="1" noChangeArrowheads="1"/>
          </p:cNvPicPr>
          <p:nvPr>
            <p:ph sz="half" idx="2"/>
          </p:nvPr>
        </p:nvPicPr>
        <p:blipFill>
          <a:blip r:embed="rId3" cstate="screen">
            <a:extLst>
              <a:ext uri="{28A0092B-C50C-407E-A947-70E740481C1C}">
                <a14:useLocalDpi xmlns="" xmlns:a14="http://schemas.microsoft.com/office/drawing/2010/main" val="0"/>
              </a:ext>
            </a:extLst>
          </a:blip>
          <a:srcRect/>
          <a:stretch>
            <a:fillRect/>
          </a:stretch>
        </p:blipFill>
        <p:spPr>
          <a:xfrm>
            <a:off x="3048000" y="2362200"/>
            <a:ext cx="2660650" cy="3886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p>
            <a:fld id="{BCC16B33-0947-40C3-A9EE-62A4083473F4}" type="slidenum">
              <a:rPr lang="en-US"/>
              <a:pPr/>
              <a:t>9</a:t>
            </a:fld>
            <a:endParaRPr lang="en-US" dirty="0"/>
          </a:p>
        </p:txBody>
      </p:sp>
      <p:sp>
        <p:nvSpPr>
          <p:cNvPr id="305154" name="Rectangle 2"/>
          <p:cNvSpPr>
            <a:spLocks noGrp="1" noRot="1" noChangeArrowheads="1"/>
          </p:cNvSpPr>
          <p:nvPr>
            <p:ph type="title"/>
          </p:nvPr>
        </p:nvSpPr>
        <p:spPr/>
        <p:txBody>
          <a:bodyPr/>
          <a:lstStyle/>
          <a:p>
            <a:r>
              <a:rPr lang="en-US" dirty="0"/>
              <a:t>Section A</a:t>
            </a:r>
          </a:p>
        </p:txBody>
      </p:sp>
      <p:sp>
        <p:nvSpPr>
          <p:cNvPr id="305155" name="Rectangle 3"/>
          <p:cNvSpPr>
            <a:spLocks noGrp="1" noChangeArrowheads="1"/>
          </p:cNvSpPr>
          <p:nvPr>
            <p:ph type="body" sz="half" idx="1"/>
          </p:nvPr>
        </p:nvSpPr>
        <p:spPr>
          <a:xfrm>
            <a:off x="609600" y="1219200"/>
            <a:ext cx="8077200" cy="2566988"/>
          </a:xfrm>
        </p:spPr>
        <p:txBody>
          <a:bodyPr/>
          <a:lstStyle/>
          <a:p>
            <a:pPr>
              <a:buFont typeface="Wingdings" pitchFamily="2" charset="2"/>
              <a:buNone/>
            </a:pPr>
            <a:r>
              <a:rPr lang="en-US" sz="2800" dirty="0"/>
              <a:t>Photograph </a:t>
            </a:r>
            <a:r>
              <a:rPr lang="en-US" sz="2800" dirty="0" smtClean="0"/>
              <a:t>4 – In this photograph we are approximately 4 years of age.</a:t>
            </a:r>
          </a:p>
          <a:p>
            <a:pPr>
              <a:buFont typeface="Wingdings" pitchFamily="2" charset="2"/>
              <a:buNone/>
            </a:pPr>
            <a:endParaRPr lang="en-US" sz="2800" dirty="0"/>
          </a:p>
        </p:txBody>
      </p:sp>
      <p:pic>
        <p:nvPicPr>
          <p:cNvPr id="305159" name="Picture 7" descr="scan3a"/>
          <p:cNvPicPr>
            <a:picLocks noGrp="1" noChangeAspect="1" noChangeArrowheads="1"/>
          </p:cNvPicPr>
          <p:nvPr>
            <p:ph sz="half" idx="2"/>
          </p:nvPr>
        </p:nvPicPr>
        <p:blipFill>
          <a:blip r:embed="rId3" cstate="screen">
            <a:extLst>
              <a:ext uri="{28A0092B-C50C-407E-A947-70E740481C1C}">
                <a14:useLocalDpi xmlns="" xmlns:a14="http://schemas.microsoft.com/office/drawing/2010/main" val="0"/>
              </a:ext>
            </a:extLst>
          </a:blip>
          <a:srcRect/>
          <a:stretch>
            <a:fillRect/>
          </a:stretch>
        </p:blipFill>
        <p:spPr>
          <a:xfrm>
            <a:off x="2895600" y="2514600"/>
            <a:ext cx="2806700" cy="358933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4423</TotalTime>
  <Words>1256</Words>
  <Application>Microsoft Office PowerPoint</Application>
  <PresentationFormat>On-screen Show (4:3)</PresentationFormat>
  <Paragraphs>163</Paragraphs>
  <Slides>33</Slides>
  <Notes>24</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Stream</vt:lpstr>
      <vt:lpstr>                                THYROID THREATS Part 1</vt:lpstr>
      <vt:lpstr>Disclaimer</vt:lpstr>
      <vt:lpstr>Outline of This Presentation</vt:lpstr>
      <vt:lpstr>Introduction</vt:lpstr>
      <vt:lpstr>Section A </vt:lpstr>
      <vt:lpstr>Section A</vt:lpstr>
      <vt:lpstr>Section A</vt:lpstr>
      <vt:lpstr>Section A</vt:lpstr>
      <vt:lpstr>Section A</vt:lpstr>
      <vt:lpstr>Section A</vt:lpstr>
      <vt:lpstr>Section A</vt:lpstr>
      <vt:lpstr>Section A</vt:lpstr>
      <vt:lpstr>Section A</vt:lpstr>
      <vt:lpstr>Section A</vt:lpstr>
      <vt:lpstr>Section A</vt:lpstr>
      <vt:lpstr>Section A</vt:lpstr>
      <vt:lpstr>Section A</vt:lpstr>
      <vt:lpstr>Section A</vt:lpstr>
      <vt:lpstr>Section A</vt:lpstr>
      <vt:lpstr>Section B</vt:lpstr>
      <vt:lpstr>Section B</vt:lpstr>
      <vt:lpstr>Section B</vt:lpstr>
      <vt:lpstr>Section B</vt:lpstr>
      <vt:lpstr>Section B</vt:lpstr>
      <vt:lpstr>Section B</vt:lpstr>
      <vt:lpstr>Section B</vt:lpstr>
      <vt:lpstr>Section B</vt:lpstr>
      <vt:lpstr>Section B</vt:lpstr>
      <vt:lpstr>Section B</vt:lpstr>
      <vt:lpstr>Section B</vt:lpstr>
      <vt:lpstr>Section B</vt:lpstr>
      <vt:lpstr>Section B</vt:lpstr>
      <vt:lpstr>Thank you</vt:lpstr>
    </vt:vector>
  </TitlesOfParts>
  <Company>sdfsda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dzfsdf</dc:creator>
  <cp:lastModifiedBy>dazdazdi</cp:lastModifiedBy>
  <cp:revision>1156</cp:revision>
  <dcterms:created xsi:type="dcterms:W3CDTF">2007-01-09T08:53:35Z</dcterms:created>
  <dcterms:modified xsi:type="dcterms:W3CDTF">2013-04-14T21:33:21Z</dcterms:modified>
</cp:coreProperties>
</file>